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4"/>
  </p:notesMasterIdLst>
  <p:sldIdLst>
    <p:sldId id="673" r:id="rId5"/>
    <p:sldId id="684" r:id="rId6"/>
    <p:sldId id="609" r:id="rId7"/>
    <p:sldId id="678" r:id="rId8"/>
    <p:sldId id="685" r:id="rId9"/>
    <p:sldId id="689" r:id="rId10"/>
    <p:sldId id="687" r:id="rId11"/>
    <p:sldId id="683" r:id="rId12"/>
    <p:sldId id="668" r:id="rId13"/>
  </p:sldIdLst>
  <p:sldSz cx="9144000" cy="6858000" type="screen4x3"/>
  <p:notesSz cx="679132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89F5BB-D7B7-45C1-AF6D-F153987DBC7D}" v="1" dt="2021-05-28T04:01:48.0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howGuides="1">
      <p:cViewPr varScale="1">
        <p:scale>
          <a:sx n="91" d="100"/>
          <a:sy n="91" d="100"/>
        </p:scale>
        <p:origin x="4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81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8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81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67545151301651"/>
          <c:y val="3.9953578346293081E-3"/>
          <c:w val="0.61751905124378803"/>
          <c:h val="0.864157833622603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bg1">
                  <a:alpha val="0"/>
                </a:schemeClr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28575">
                <a:solidFill>
                  <a:schemeClr val="bg1">
                    <a:alpha val="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BB4-4AA2-BC82-09D90ECE5F1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1905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BB4-4AA2-BC82-09D90ECE5F13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</c:v>
                </c:pt>
                <c:pt idx="1">
                  <c:v>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B4-4AA2-BC82-09D90ECE5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682852230881795E-2"/>
          <c:y val="8.9963880337417382E-2"/>
          <c:w val="0.56570013123359575"/>
          <c:h val="0.848550196850393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094-4271-BC26-B0FECFCF78F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94-4271-BC26-B0FECFCF78F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A8-4F70-AC6E-0260DB86361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5A8-4F70-AC6E-0260DB863611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13962</c:v>
                </c:pt>
                <c:pt idx="1">
                  <c:v>35000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94-4271-BC26-B0FECFCF7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glow rad="393700">
        <a:schemeClr val="accent1"/>
      </a:glow>
      <a:outerShdw blurRad="50800" dist="50800" dir="5400000" algn="ctr" rotWithShape="0">
        <a:srgbClr val="000000">
          <a:alpha val="0"/>
        </a:srgbClr>
      </a:outerShdw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65161943455848"/>
          <c:y val="0.20428025112612289"/>
          <c:w val="0.56570013123359575"/>
          <c:h val="0.848550196850393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rgbClr val="000000">
                  <a:alpha val="11000"/>
                </a:srgbClr>
              </a:outerShdw>
            </a:effectLst>
          </c:spPr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>
                <a:outerShdw blurRad="50800" dist="50800" dir="5400000" algn="ctr" rotWithShape="0">
                  <a:srgbClr val="000000">
                    <a:alpha val="11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094-4271-BC26-B0FECFCF78F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bg1"/>
                </a:solidFill>
              </a:ln>
              <a:effectLst>
                <a:outerShdw blurRad="50800" dist="50800" dir="5400000" algn="ctr" rotWithShape="0">
                  <a:srgbClr val="000000">
                    <a:alpha val="11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094-4271-BC26-B0FECFCF78F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>
                <a:outerShdw blurRad="50800" dist="50800" dir="5400000" algn="ctr" rotWithShape="0">
                  <a:srgbClr val="000000">
                    <a:alpha val="11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5A8-4F70-AC6E-0260DB86361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50800" dir="5400000" algn="ctr" rotWithShape="0">
                  <a:srgbClr val="000000">
                    <a:alpha val="11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5A8-4F70-AC6E-0260DB863611}"/>
              </c:ext>
            </c:extLst>
          </c:dPt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40536</c:v>
                </c:pt>
                <c:pt idx="1">
                  <c:v>17636</c:v>
                </c:pt>
                <c:pt idx="2">
                  <c:v>40873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94-4271-BC26-B0FECFCF7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846" y="0"/>
            <a:ext cx="2942908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1F922-69F3-41B4-9D9B-A533232A707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3" y="4776431"/>
            <a:ext cx="543306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2908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846" y="9427076"/>
            <a:ext cx="2942908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B59E-7FB2-4A5C-9833-8570C3D6A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220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EB59E-7FB2-4A5C-9833-8570C3D6A47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56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804863"/>
            <a:ext cx="5356225" cy="4017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73160" y="5090897"/>
            <a:ext cx="5385268" cy="48229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3813007" y="10179933"/>
            <a:ext cx="2917020" cy="535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355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E42E-B65B-48EE-9372-4545DCC541F3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1929-AD2B-4072-A81B-4E4AB2D4C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E42E-B65B-48EE-9372-4545DCC541F3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1929-AD2B-4072-A81B-4E4AB2D4C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E42E-B65B-48EE-9372-4545DCC541F3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1929-AD2B-4072-A81B-4E4AB2D4C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08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25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83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83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14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83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73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66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E42E-B65B-48EE-9372-4545DCC541F3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1929-AD2B-4072-A81B-4E4AB2D4C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42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57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63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98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38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86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13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98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46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0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E42E-B65B-48EE-9372-4545DCC541F3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1929-AD2B-4072-A81B-4E4AB2D4C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86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77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940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177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086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39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204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158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56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E42E-B65B-48EE-9372-4545DCC541F3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1929-AD2B-4072-A81B-4E4AB2D4C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781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50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59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828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33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E42E-B65B-48EE-9372-4545DCC541F3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1929-AD2B-4072-A81B-4E4AB2D4C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E42E-B65B-48EE-9372-4545DCC541F3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1929-AD2B-4072-A81B-4E4AB2D4C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E42E-B65B-48EE-9372-4545DCC541F3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1929-AD2B-4072-A81B-4E4AB2D4C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E42E-B65B-48EE-9372-4545DCC541F3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1929-AD2B-4072-A81B-4E4AB2D4C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E42E-B65B-48EE-9372-4545DCC541F3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1929-AD2B-4072-A81B-4E4AB2D4C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6E42E-B65B-48EE-9372-4545DCC541F3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41929-AD2B-4072-A81B-4E4AB2D4CD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BEBE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3725" y="5733400"/>
            <a:ext cx="2046194" cy="20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BEBE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3725" y="5733400"/>
            <a:ext cx="2046194" cy="20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2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BEBE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29D5889-0F51-4A11-BD22-7C3FFB0F03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C24B80A-506B-47C0-BF92-BE1E19B7E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3725" y="5733400"/>
            <a:ext cx="2046194" cy="20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6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chart" Target="../charts/chart3.xml"/><Relationship Id="rId7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2114551" y="2393156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sz="135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4" name="Диаграмма 73"/>
          <p:cNvGraphicFramePr>
            <a:graphicFrameLocks/>
          </p:cNvGraphicFramePr>
          <p:nvPr/>
        </p:nvGraphicFramePr>
        <p:xfrm>
          <a:off x="4539468" y="2723994"/>
          <a:ext cx="1575582" cy="1452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623F10A-62FD-4DB2-827C-C43B9489AFD1}"/>
              </a:ext>
            </a:extLst>
          </p:cNvPr>
          <p:cNvSpPr txBox="1"/>
          <p:nvPr/>
        </p:nvSpPr>
        <p:spPr>
          <a:xfrm>
            <a:off x="557039" y="5085184"/>
            <a:ext cx="8260158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Разработчик проекта: социальное </a:t>
            </a:r>
            <a:r>
              <a:rPr lang="ru-RU" sz="18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предприятие</a:t>
            </a:r>
            <a:endParaRPr lang="ru-RU" sz="18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  <a:p>
            <a:pPr fontAlgn="base"/>
            <a:r>
              <a:rPr lang="ru-RU" sz="1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аккредитованная </a:t>
            </a:r>
            <a:r>
              <a:rPr lang="en-US" sz="1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IT </a:t>
            </a:r>
            <a:r>
              <a:rPr lang="ru-RU" sz="1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компания </a:t>
            </a:r>
          </a:p>
          <a:p>
            <a:pPr fontAlgn="base"/>
            <a:r>
              <a:rPr lang="ru-RU" sz="1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ООО «Байкалсофт»</a:t>
            </a:r>
          </a:p>
          <a:p>
            <a:pPr fontAlgn="base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algn="r" fontAlgn="base"/>
            <a:r>
              <a:rPr lang="ru-RU" sz="18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LSSchlangesans"/>
              </a:rPr>
              <a:t>официальный статус социального предприятия в реестре МСП</a:t>
            </a:r>
          </a:p>
          <a:p>
            <a:pPr algn="r" fontAlgn="base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SSchlangesans"/>
              </a:rPr>
              <a:t>внесена в Реестр аккредитованных организаций, осуществляющих деятельность в области информационных технологий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LSSchlangesan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404664"/>
            <a:ext cx="3507630" cy="2352583"/>
          </a:xfrm>
          <a:prstGeom prst="rect">
            <a:avLst/>
          </a:prstGeom>
        </p:spPr>
      </p:pic>
      <p:pic>
        <p:nvPicPr>
          <p:cNvPr id="60" name="Shape 91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2" y="404664"/>
            <a:ext cx="4608512" cy="126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1" y="17390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цифровая среда по психодиагностике и профориентации </a:t>
            </a:r>
          </a:p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учебных заведений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1" y="3356992"/>
            <a:ext cx="7998005" cy="1436904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611561" y="6309320"/>
            <a:ext cx="813690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4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3"/>
          <p:cNvGrpSpPr/>
          <p:nvPr/>
        </p:nvGrpSpPr>
        <p:grpSpPr>
          <a:xfrm>
            <a:off x="323528" y="1268760"/>
            <a:ext cx="8207986" cy="3797568"/>
            <a:chOff x="657069" y="1179512"/>
            <a:chExt cx="8012798" cy="3862255"/>
          </a:xfrm>
        </p:grpSpPr>
        <p:cxnSp>
          <p:nvCxnSpPr>
            <p:cNvPr id="4" name="Straight Connector 141"/>
            <p:cNvCxnSpPr/>
            <p:nvPr/>
          </p:nvCxnSpPr>
          <p:spPr>
            <a:xfrm flipV="1">
              <a:off x="989092" y="1727933"/>
              <a:ext cx="0" cy="2500364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  <a:prstDash val="sysDash"/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144"/>
            <p:cNvCxnSpPr/>
            <p:nvPr/>
          </p:nvCxnSpPr>
          <p:spPr>
            <a:xfrm>
              <a:off x="989093" y="1733813"/>
              <a:ext cx="2383048" cy="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  <a:prstDash val="sysDash"/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45"/>
            <p:cNvCxnSpPr>
              <a:cxnSpLocks/>
            </p:cNvCxnSpPr>
            <p:nvPr/>
          </p:nvCxnSpPr>
          <p:spPr>
            <a:xfrm flipV="1">
              <a:off x="3372140" y="1765391"/>
              <a:ext cx="0" cy="2856146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  <a:prstDash val="sysDash"/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87"/>
            <p:cNvCxnSpPr/>
            <p:nvPr/>
          </p:nvCxnSpPr>
          <p:spPr>
            <a:xfrm>
              <a:off x="3372140" y="4621537"/>
              <a:ext cx="2823977" cy="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  <a:prstDash val="sysDash"/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8"/>
            <p:cNvCxnSpPr>
              <a:cxnSpLocks/>
            </p:cNvCxnSpPr>
            <p:nvPr/>
          </p:nvCxnSpPr>
          <p:spPr>
            <a:xfrm flipH="1" flipV="1">
              <a:off x="6196118" y="1179512"/>
              <a:ext cx="5638" cy="3442025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  <a:prstDash val="sysDash"/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287"/>
            <p:cNvSpPr>
              <a:spLocks noChangeArrowheads="1"/>
            </p:cNvSpPr>
            <p:nvPr/>
          </p:nvSpPr>
          <p:spPr bwMode="auto">
            <a:xfrm>
              <a:off x="1671262" y="3415739"/>
              <a:ext cx="1489778" cy="376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2185" tIns="31092" rIns="62185" bIns="31092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685800">
                <a:spcBef>
                  <a:spcPct val="0"/>
                </a:spcBef>
                <a:buNone/>
              </a:pPr>
              <a:r>
                <a:rPr lang="ru-RU" altLang="zh-CN" sz="1000" b="1" dirty="0">
                  <a:solidFill>
                    <a:srgbClr val="C00000"/>
                  </a:solidFill>
                </a:rPr>
                <a:t>ЕДИНАЯ ЦИФРОВАЯ СРЕДА</a:t>
              </a:r>
              <a:endParaRPr lang="zh-CN" altLang="en-US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文本框 13"/>
            <p:cNvSpPr txBox="1"/>
            <p:nvPr/>
          </p:nvSpPr>
          <p:spPr>
            <a:xfrm>
              <a:off x="1690394" y="3759971"/>
              <a:ext cx="1676106" cy="520212"/>
            </a:xfrm>
            <a:prstGeom prst="rect">
              <a:avLst/>
            </a:prstGeom>
            <a:noFill/>
          </p:spPr>
          <p:txBody>
            <a:bodyPr wrap="square" lIns="49353" tIns="24676" rIns="49353" bIns="24676" rtlCol="0">
              <a:spAutoFit/>
            </a:bodyPr>
            <a:lstStyle/>
            <a:p>
              <a:pPr defTabSz="685800"/>
              <a:r>
                <a:rPr lang="ru-RU" sz="1000" dirty="0"/>
                <a:t>по психодиагностике и профориентации для учебных заведений</a:t>
              </a:r>
              <a:endParaRPr lang="ru-RU" altLang="zh-CN" sz="1000" dirty="0">
                <a:latin typeface="Calibri" panose="020F0502020204030204"/>
                <a:cs typeface="Open Sans" panose="020B0606030504020204" pitchFamily="34" charset="0"/>
              </a:endParaRPr>
            </a:p>
          </p:txBody>
        </p:sp>
        <p:sp>
          <p:nvSpPr>
            <p:cNvPr id="11" name="矩形 289"/>
            <p:cNvSpPr>
              <a:spLocks noChangeArrowheads="1"/>
            </p:cNvSpPr>
            <p:nvPr/>
          </p:nvSpPr>
          <p:spPr bwMode="auto">
            <a:xfrm>
              <a:off x="1685985" y="1888417"/>
              <a:ext cx="1556553" cy="533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2185" tIns="31092" rIns="62185" bIns="31092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685800">
                <a:spcBef>
                  <a:spcPct val="0"/>
                </a:spcBef>
                <a:buNone/>
              </a:pPr>
              <a:r>
                <a:rPr lang="ru-RU" altLang="zh-CN" sz="10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ПРОВОДЕНИЕ РЕГИОНАЛЬНЫХ МОНИТОРИНГОВ</a:t>
              </a:r>
              <a:endParaRPr lang="zh-CN" altLang="en-US" sz="1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" name="文本框 13"/>
            <p:cNvSpPr txBox="1"/>
            <p:nvPr/>
          </p:nvSpPr>
          <p:spPr>
            <a:xfrm>
              <a:off x="1713085" y="2374854"/>
              <a:ext cx="1676106" cy="754976"/>
            </a:xfrm>
            <a:prstGeom prst="rect">
              <a:avLst/>
            </a:prstGeom>
            <a:noFill/>
          </p:spPr>
          <p:txBody>
            <a:bodyPr wrap="square" lIns="49353" tIns="24676" rIns="49353" bIns="24676" rtlCol="0">
              <a:spAutoFit/>
            </a:bodyPr>
            <a:lstStyle/>
            <a:p>
              <a:pPr defTabSz="685800"/>
              <a:r>
                <a:rPr lang="ru-RU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Open Sans" panose="020B0606030504020204" pitchFamily="34" charset="0"/>
                </a:rPr>
                <a:t>с помощью дистанционных технологий</a:t>
              </a:r>
            </a:p>
            <a:p>
              <a:pPr defTabSz="685800">
                <a:spcBef>
                  <a:spcPts val="600"/>
                </a:spcBef>
              </a:pPr>
              <a:r>
                <a:rPr lang="ru-RU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Open Sans" panose="020B0606030504020204" pitchFamily="34" charset="0"/>
                </a:rPr>
                <a:t>по научно обоснованным методикам</a:t>
              </a:r>
            </a:p>
          </p:txBody>
        </p:sp>
        <p:sp>
          <p:nvSpPr>
            <p:cNvPr id="13" name="矩形 291"/>
            <p:cNvSpPr>
              <a:spLocks noChangeArrowheads="1"/>
            </p:cNvSpPr>
            <p:nvPr/>
          </p:nvSpPr>
          <p:spPr bwMode="auto">
            <a:xfrm>
              <a:off x="3893673" y="1686047"/>
              <a:ext cx="1950526" cy="376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2185" tIns="31092" rIns="62185" bIns="31092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685800">
                <a:spcBef>
                  <a:spcPct val="0"/>
                </a:spcBef>
                <a:buNone/>
              </a:pPr>
              <a:r>
                <a:rPr lang="ru-RU" altLang="zh-CN" sz="1000" b="1" dirty="0">
                  <a:solidFill>
                    <a:srgbClr val="C00000"/>
                  </a:solidFill>
                </a:rPr>
                <a:t>АВТОМАТИЗИРОВАННАЯ</a:t>
              </a:r>
              <a:r>
                <a:rPr lang="ru-RU" altLang="zh-CN" sz="1000" dirty="0">
                  <a:solidFill>
                    <a:srgbClr val="C00000"/>
                  </a:solidFill>
                </a:rPr>
                <a:t> </a:t>
              </a:r>
              <a:r>
                <a:rPr lang="ru-RU" altLang="zh-CN" sz="1000" b="1" dirty="0">
                  <a:solidFill>
                    <a:srgbClr val="C00000"/>
                  </a:solidFill>
                </a:rPr>
                <a:t>ОБРАБОТКА</a:t>
              </a:r>
              <a:endParaRPr lang="zh-CN" altLang="en-US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894372" y="2061739"/>
              <a:ext cx="1676106" cy="598466"/>
            </a:xfrm>
            <a:prstGeom prst="rect">
              <a:avLst/>
            </a:prstGeom>
            <a:noFill/>
          </p:spPr>
          <p:txBody>
            <a:bodyPr wrap="square" lIns="49353" tIns="24676" rIns="49353" bIns="24676" rtlCol="0">
              <a:spAutoFit/>
            </a:bodyPr>
            <a:lstStyle/>
            <a:p>
              <a:pPr defTabSz="685800"/>
              <a:r>
                <a:rPr lang="ru-RU" altLang="zh-CN" sz="1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Open Sans" panose="020B0606030504020204" pitchFamily="34" charset="0"/>
                </a:rPr>
                <a:t>с подготовкой отчетов</a:t>
              </a:r>
            </a:p>
            <a:p>
              <a:pPr defTabSz="685800">
                <a:spcBef>
                  <a:spcPts val="600"/>
                </a:spcBef>
              </a:pPr>
              <a:r>
                <a:rPr lang="ru-RU" altLang="zh-CN" sz="1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Open Sans" panose="020B0606030504020204" pitchFamily="34" charset="0"/>
                </a:rPr>
                <a:t>выявление проблемных зон</a:t>
              </a:r>
            </a:p>
            <a:p>
              <a:pPr defTabSz="685800"/>
              <a:r>
                <a:rPr lang="ru-RU" altLang="zh-CN" sz="1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Open Sans" panose="020B0606030504020204" pitchFamily="34" charset="0"/>
                </a:rPr>
                <a:t>и рисковых показателей</a:t>
              </a:r>
            </a:p>
          </p:txBody>
        </p:sp>
        <p:sp>
          <p:nvSpPr>
            <p:cNvPr id="15" name="矩形 294"/>
            <p:cNvSpPr>
              <a:spLocks noChangeArrowheads="1"/>
            </p:cNvSpPr>
            <p:nvPr/>
          </p:nvSpPr>
          <p:spPr bwMode="auto">
            <a:xfrm>
              <a:off x="3904660" y="3069250"/>
              <a:ext cx="1825572" cy="345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2185" tIns="31092" rIns="62185" bIns="31092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685800">
                <a:spcBef>
                  <a:spcPct val="0"/>
                </a:spcBef>
                <a:buNone/>
              </a:pPr>
              <a:r>
                <a:rPr lang="ru-RU" altLang="zh-CN" sz="900" b="1" dirty="0">
                  <a:solidFill>
                    <a:srgbClr val="C00000"/>
                  </a:solidFill>
                </a:rPr>
                <a:t>ПРОФИЛАКТИЧЕСКАЯ РАБОТА</a:t>
              </a:r>
              <a:endParaRPr lang="zh-CN" altLang="en-US" sz="900" b="1" dirty="0">
                <a:solidFill>
                  <a:srgbClr val="C00000"/>
                </a:solidFill>
              </a:endParaRPr>
            </a:p>
          </p:txBody>
        </p:sp>
        <p:sp>
          <p:nvSpPr>
            <p:cNvPr id="16" name="文本框 13"/>
            <p:cNvSpPr txBox="1"/>
            <p:nvPr/>
          </p:nvSpPr>
          <p:spPr>
            <a:xfrm>
              <a:off x="3901765" y="3422133"/>
              <a:ext cx="1676106" cy="989741"/>
            </a:xfrm>
            <a:prstGeom prst="rect">
              <a:avLst/>
            </a:prstGeom>
            <a:noFill/>
          </p:spPr>
          <p:txBody>
            <a:bodyPr wrap="square" lIns="49353" tIns="24676" rIns="49353" bIns="24676" rtlCol="0">
              <a:spAutoFit/>
            </a:bodyPr>
            <a:lstStyle/>
            <a:p>
              <a:pPr defTabSz="685800"/>
              <a:r>
                <a:rPr lang="ru-RU" altLang="zh-CN" sz="1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Open Sans" panose="020B0606030504020204" pitchFamily="34" charset="0"/>
                </a:rPr>
                <a:t>освобождаем время психолога/специалиста на проведение мероприятий по улучшения психологического климата и профориентации в школе</a:t>
              </a:r>
            </a:p>
          </p:txBody>
        </p:sp>
        <p:sp>
          <p:nvSpPr>
            <p:cNvPr id="17" name="矩形 296"/>
            <p:cNvSpPr>
              <a:spLocks noChangeArrowheads="1"/>
            </p:cNvSpPr>
            <p:nvPr/>
          </p:nvSpPr>
          <p:spPr bwMode="auto">
            <a:xfrm>
              <a:off x="6805091" y="3230080"/>
              <a:ext cx="1717042" cy="22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2185" tIns="31092" rIns="62185" bIns="31092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685800">
                <a:spcBef>
                  <a:spcPct val="0"/>
                </a:spcBef>
                <a:buNone/>
              </a:pPr>
              <a:r>
                <a:rPr lang="ru-RU" altLang="zh-CN" sz="1000" b="1" dirty="0">
                  <a:solidFill>
                    <a:srgbClr val="C00000"/>
                  </a:solidFill>
                </a:rPr>
                <a:t>РАЗВИТИЕ ЛИЧНОСТИ</a:t>
              </a:r>
              <a:endParaRPr lang="zh-CN" altLang="en-US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8" name="文本框 13"/>
            <p:cNvSpPr txBox="1"/>
            <p:nvPr/>
          </p:nvSpPr>
          <p:spPr>
            <a:xfrm>
              <a:off x="6788883" y="3606938"/>
              <a:ext cx="1676106" cy="179803"/>
            </a:xfrm>
            <a:prstGeom prst="rect">
              <a:avLst/>
            </a:prstGeom>
            <a:noFill/>
          </p:spPr>
          <p:txBody>
            <a:bodyPr wrap="square" lIns="49353" tIns="24676" rIns="49353" bIns="24676" rtlCol="0">
              <a:spAutoFit/>
            </a:bodyPr>
            <a:lstStyle/>
            <a:p>
              <a:pPr defTabSz="685800"/>
              <a:endParaRPr lang="ru-RU" altLang="zh-CN" sz="825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Open Sans" panose="020B0606030504020204" pitchFamily="34" charset="0"/>
              </a:endParaRPr>
            </a:p>
          </p:txBody>
        </p:sp>
        <p:grpSp>
          <p:nvGrpSpPr>
            <p:cNvPr id="19" name="Group 139"/>
            <p:cNvGrpSpPr/>
            <p:nvPr/>
          </p:nvGrpSpPr>
          <p:grpSpPr>
            <a:xfrm>
              <a:off x="657069" y="3539049"/>
              <a:ext cx="669671" cy="1502718"/>
              <a:chOff x="2284413" y="412750"/>
              <a:chExt cx="2824162" cy="6337301"/>
            </a:xfrm>
          </p:grpSpPr>
          <p:grpSp>
            <p:nvGrpSpPr>
              <p:cNvPr id="20" name="Group 138"/>
              <p:cNvGrpSpPr/>
              <p:nvPr/>
            </p:nvGrpSpPr>
            <p:grpSpPr>
              <a:xfrm>
                <a:off x="2971800" y="4267201"/>
                <a:ext cx="1501776" cy="2482850"/>
                <a:chOff x="6661150" y="2820988"/>
                <a:chExt cx="1501776" cy="2482850"/>
              </a:xfrm>
            </p:grpSpPr>
            <p:sp>
              <p:nvSpPr>
                <p:cNvPr id="43" name="Freeform 42"/>
                <p:cNvSpPr>
                  <a:spLocks/>
                </p:cNvSpPr>
                <p:nvPr/>
              </p:nvSpPr>
              <p:spPr bwMode="auto">
                <a:xfrm>
                  <a:off x="6661150" y="2820988"/>
                  <a:ext cx="1501776" cy="2482850"/>
                </a:xfrm>
                <a:custGeom>
                  <a:avLst/>
                  <a:gdLst>
                    <a:gd name="T0" fmla="*/ 2 w 397"/>
                    <a:gd name="T1" fmla="*/ 268 h 659"/>
                    <a:gd name="T2" fmla="*/ 0 w 397"/>
                    <a:gd name="T3" fmla="*/ 268 h 659"/>
                    <a:gd name="T4" fmla="*/ 0 w 397"/>
                    <a:gd name="T5" fmla="*/ 268 h 659"/>
                    <a:gd name="T6" fmla="*/ 3 w 397"/>
                    <a:gd name="T7" fmla="*/ 271 h 659"/>
                    <a:gd name="T8" fmla="*/ 4 w 397"/>
                    <a:gd name="T9" fmla="*/ 282 h 659"/>
                    <a:gd name="T10" fmla="*/ 5 w 397"/>
                    <a:gd name="T11" fmla="*/ 284 h 659"/>
                    <a:gd name="T12" fmla="*/ 48 w 397"/>
                    <a:gd name="T13" fmla="*/ 418 h 659"/>
                    <a:gd name="T14" fmla="*/ 92 w 397"/>
                    <a:gd name="T15" fmla="*/ 290 h 659"/>
                    <a:gd name="T16" fmla="*/ 172 w 397"/>
                    <a:gd name="T17" fmla="*/ 441 h 659"/>
                    <a:gd name="T18" fmla="*/ 145 w 397"/>
                    <a:gd name="T19" fmla="*/ 564 h 659"/>
                    <a:gd name="T20" fmla="*/ 201 w 397"/>
                    <a:gd name="T21" fmla="*/ 659 h 659"/>
                    <a:gd name="T22" fmla="*/ 172 w 397"/>
                    <a:gd name="T23" fmla="*/ 604 h 659"/>
                    <a:gd name="T24" fmla="*/ 182 w 397"/>
                    <a:gd name="T25" fmla="*/ 528 h 659"/>
                    <a:gd name="T26" fmla="*/ 229 w 397"/>
                    <a:gd name="T27" fmla="*/ 462 h 659"/>
                    <a:gd name="T28" fmla="*/ 272 w 397"/>
                    <a:gd name="T29" fmla="*/ 386 h 659"/>
                    <a:gd name="T30" fmla="*/ 280 w 397"/>
                    <a:gd name="T31" fmla="*/ 362 h 659"/>
                    <a:gd name="T32" fmla="*/ 307 w 397"/>
                    <a:gd name="T33" fmla="*/ 484 h 659"/>
                    <a:gd name="T34" fmla="*/ 325 w 397"/>
                    <a:gd name="T35" fmla="*/ 406 h 659"/>
                    <a:gd name="T36" fmla="*/ 370 w 397"/>
                    <a:gd name="T37" fmla="*/ 198 h 659"/>
                    <a:gd name="T38" fmla="*/ 189 w 397"/>
                    <a:gd name="T39" fmla="*/ 0 h 659"/>
                    <a:gd name="T40" fmla="*/ 3 w 397"/>
                    <a:gd name="T41" fmla="*/ 254 h 659"/>
                    <a:gd name="T42" fmla="*/ 2 w 397"/>
                    <a:gd name="T43" fmla="*/ 268 h 6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97" h="659">
                      <a:moveTo>
                        <a:pt x="2" y="268"/>
                      </a:moveTo>
                      <a:cubicBezTo>
                        <a:pt x="2" y="267"/>
                        <a:pt x="0" y="264"/>
                        <a:pt x="0" y="268"/>
                      </a:cubicBezTo>
                      <a:cubicBezTo>
                        <a:pt x="0" y="268"/>
                        <a:pt x="0" y="268"/>
                        <a:pt x="0" y="268"/>
                      </a:cubicBezTo>
                      <a:cubicBezTo>
                        <a:pt x="0" y="269"/>
                        <a:pt x="2" y="270"/>
                        <a:pt x="3" y="271"/>
                      </a:cubicBezTo>
                      <a:cubicBezTo>
                        <a:pt x="3" y="275"/>
                        <a:pt x="4" y="278"/>
                        <a:pt x="4" y="282"/>
                      </a:cubicBezTo>
                      <a:cubicBezTo>
                        <a:pt x="5" y="283"/>
                        <a:pt x="5" y="283"/>
                        <a:pt x="5" y="284"/>
                      </a:cubicBezTo>
                      <a:cubicBezTo>
                        <a:pt x="10" y="335"/>
                        <a:pt x="25" y="381"/>
                        <a:pt x="48" y="418"/>
                      </a:cubicBezTo>
                      <a:cubicBezTo>
                        <a:pt x="23" y="377"/>
                        <a:pt x="37" y="299"/>
                        <a:pt x="92" y="290"/>
                      </a:cubicBezTo>
                      <a:cubicBezTo>
                        <a:pt x="158" y="280"/>
                        <a:pt x="169" y="399"/>
                        <a:pt x="172" y="441"/>
                      </a:cubicBezTo>
                      <a:cubicBezTo>
                        <a:pt x="174" y="484"/>
                        <a:pt x="145" y="521"/>
                        <a:pt x="145" y="564"/>
                      </a:cubicBezTo>
                      <a:cubicBezTo>
                        <a:pt x="145" y="613"/>
                        <a:pt x="170" y="653"/>
                        <a:pt x="201" y="659"/>
                      </a:cubicBezTo>
                      <a:cubicBezTo>
                        <a:pt x="187" y="656"/>
                        <a:pt x="174" y="616"/>
                        <a:pt x="172" y="604"/>
                      </a:cubicBezTo>
                      <a:cubicBezTo>
                        <a:pt x="168" y="580"/>
                        <a:pt x="175" y="551"/>
                        <a:pt x="182" y="528"/>
                      </a:cubicBezTo>
                      <a:cubicBezTo>
                        <a:pt x="190" y="501"/>
                        <a:pt x="211" y="483"/>
                        <a:pt x="229" y="462"/>
                      </a:cubicBezTo>
                      <a:cubicBezTo>
                        <a:pt x="247" y="440"/>
                        <a:pt x="262" y="414"/>
                        <a:pt x="272" y="386"/>
                      </a:cubicBezTo>
                      <a:cubicBezTo>
                        <a:pt x="275" y="378"/>
                        <a:pt x="278" y="370"/>
                        <a:pt x="280" y="362"/>
                      </a:cubicBezTo>
                      <a:cubicBezTo>
                        <a:pt x="284" y="420"/>
                        <a:pt x="307" y="484"/>
                        <a:pt x="307" y="484"/>
                      </a:cubicBezTo>
                      <a:cubicBezTo>
                        <a:pt x="299" y="437"/>
                        <a:pt x="325" y="406"/>
                        <a:pt x="325" y="406"/>
                      </a:cubicBezTo>
                      <a:cubicBezTo>
                        <a:pt x="397" y="291"/>
                        <a:pt x="370" y="198"/>
                        <a:pt x="370" y="198"/>
                      </a:cubicBezTo>
                      <a:cubicBezTo>
                        <a:pt x="351" y="85"/>
                        <a:pt x="277" y="0"/>
                        <a:pt x="189" y="0"/>
                      </a:cubicBezTo>
                      <a:cubicBezTo>
                        <a:pt x="87" y="0"/>
                        <a:pt x="3" y="114"/>
                        <a:pt x="3" y="254"/>
                      </a:cubicBezTo>
                      <a:cubicBezTo>
                        <a:pt x="3" y="258"/>
                        <a:pt x="2" y="263"/>
                        <a:pt x="2" y="268"/>
                      </a:cubicBezTo>
                      <a:close/>
                    </a:path>
                  </a:pathLst>
                </a:custGeom>
                <a:solidFill>
                  <a:srgbClr val="F15A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id-ID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4" name="Freeform 43"/>
                <p:cNvSpPr>
                  <a:spLocks/>
                </p:cNvSpPr>
                <p:nvPr/>
              </p:nvSpPr>
              <p:spPr bwMode="auto">
                <a:xfrm>
                  <a:off x="6794500" y="2892426"/>
                  <a:ext cx="1223963" cy="1563688"/>
                </a:xfrm>
                <a:custGeom>
                  <a:avLst/>
                  <a:gdLst>
                    <a:gd name="T0" fmla="*/ 154 w 324"/>
                    <a:gd name="T1" fmla="*/ 0 h 415"/>
                    <a:gd name="T2" fmla="*/ 304 w 324"/>
                    <a:gd name="T3" fmla="*/ 172 h 415"/>
                    <a:gd name="T4" fmla="*/ 305 w 324"/>
                    <a:gd name="T5" fmla="*/ 174 h 415"/>
                    <a:gd name="T6" fmla="*/ 305 w 324"/>
                    <a:gd name="T7" fmla="*/ 176 h 415"/>
                    <a:gd name="T8" fmla="*/ 276 w 324"/>
                    <a:gd name="T9" fmla="*/ 338 h 415"/>
                    <a:gd name="T10" fmla="*/ 255 w 324"/>
                    <a:gd name="T11" fmla="*/ 261 h 415"/>
                    <a:gd name="T12" fmla="*/ 230 w 324"/>
                    <a:gd name="T13" fmla="*/ 302 h 415"/>
                    <a:gd name="T14" fmla="*/ 170 w 324"/>
                    <a:gd name="T15" fmla="*/ 412 h 415"/>
                    <a:gd name="T16" fmla="*/ 167 w 324"/>
                    <a:gd name="T17" fmla="*/ 415 h 415"/>
                    <a:gd name="T18" fmla="*/ 167 w 324"/>
                    <a:gd name="T19" fmla="*/ 409 h 415"/>
                    <a:gd name="T20" fmla="*/ 65 w 324"/>
                    <a:gd name="T21" fmla="*/ 228 h 415"/>
                    <a:gd name="T22" fmla="*/ 52 w 324"/>
                    <a:gd name="T23" fmla="*/ 229 h 415"/>
                    <a:gd name="T24" fmla="*/ 2 w 324"/>
                    <a:gd name="T25" fmla="*/ 256 h 415"/>
                    <a:gd name="T26" fmla="*/ 1 w 324"/>
                    <a:gd name="T27" fmla="*/ 251 h 415"/>
                    <a:gd name="T28" fmla="*/ 1 w 324"/>
                    <a:gd name="T29" fmla="*/ 249 h 415"/>
                    <a:gd name="T30" fmla="*/ 0 w 324"/>
                    <a:gd name="T31" fmla="*/ 239 h 415"/>
                    <a:gd name="T32" fmla="*/ 0 w 324"/>
                    <a:gd name="T33" fmla="*/ 236 h 415"/>
                    <a:gd name="T34" fmla="*/ 0 w 324"/>
                    <a:gd name="T35" fmla="*/ 223 h 415"/>
                    <a:gd name="T36" fmla="*/ 154 w 324"/>
                    <a:gd name="T37" fmla="*/ 0 h 4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24" h="415">
                      <a:moveTo>
                        <a:pt x="154" y="0"/>
                      </a:moveTo>
                      <a:cubicBezTo>
                        <a:pt x="225" y="0"/>
                        <a:pt x="288" y="73"/>
                        <a:pt x="304" y="172"/>
                      </a:cubicBezTo>
                      <a:cubicBezTo>
                        <a:pt x="305" y="174"/>
                        <a:pt x="305" y="174"/>
                        <a:pt x="305" y="174"/>
                      </a:cubicBezTo>
                      <a:cubicBezTo>
                        <a:pt x="305" y="176"/>
                        <a:pt x="305" y="176"/>
                        <a:pt x="305" y="176"/>
                      </a:cubicBezTo>
                      <a:cubicBezTo>
                        <a:pt x="306" y="179"/>
                        <a:pt x="324" y="248"/>
                        <a:pt x="276" y="338"/>
                      </a:cubicBezTo>
                      <a:cubicBezTo>
                        <a:pt x="276" y="335"/>
                        <a:pt x="256" y="263"/>
                        <a:pt x="255" y="261"/>
                      </a:cubicBezTo>
                      <a:cubicBezTo>
                        <a:pt x="256" y="270"/>
                        <a:pt x="235" y="292"/>
                        <a:pt x="230" y="302"/>
                      </a:cubicBezTo>
                      <a:cubicBezTo>
                        <a:pt x="209" y="338"/>
                        <a:pt x="198" y="379"/>
                        <a:pt x="170" y="412"/>
                      </a:cubicBezTo>
                      <a:cubicBezTo>
                        <a:pt x="169" y="413"/>
                        <a:pt x="168" y="414"/>
                        <a:pt x="167" y="415"/>
                      </a:cubicBezTo>
                      <a:cubicBezTo>
                        <a:pt x="167" y="413"/>
                        <a:pt x="167" y="411"/>
                        <a:pt x="167" y="409"/>
                      </a:cubicBezTo>
                      <a:cubicBezTo>
                        <a:pt x="159" y="260"/>
                        <a:pt x="107" y="228"/>
                        <a:pt x="65" y="228"/>
                      </a:cubicBezTo>
                      <a:cubicBezTo>
                        <a:pt x="61" y="228"/>
                        <a:pt x="57" y="229"/>
                        <a:pt x="52" y="229"/>
                      </a:cubicBezTo>
                      <a:cubicBezTo>
                        <a:pt x="33" y="232"/>
                        <a:pt x="15" y="242"/>
                        <a:pt x="2" y="256"/>
                      </a:cubicBezTo>
                      <a:cubicBezTo>
                        <a:pt x="2" y="254"/>
                        <a:pt x="1" y="253"/>
                        <a:pt x="1" y="251"/>
                      </a:cubicBezTo>
                      <a:cubicBezTo>
                        <a:pt x="1" y="249"/>
                        <a:pt x="1" y="249"/>
                        <a:pt x="1" y="249"/>
                      </a:cubicBezTo>
                      <a:cubicBezTo>
                        <a:pt x="1" y="246"/>
                        <a:pt x="1" y="242"/>
                        <a:pt x="0" y="239"/>
                      </a:cubicBezTo>
                      <a:cubicBezTo>
                        <a:pt x="0" y="239"/>
                        <a:pt x="0" y="236"/>
                        <a:pt x="0" y="236"/>
                      </a:cubicBezTo>
                      <a:cubicBezTo>
                        <a:pt x="0" y="231"/>
                        <a:pt x="0" y="227"/>
                        <a:pt x="0" y="223"/>
                      </a:cubicBezTo>
                      <a:cubicBezTo>
                        <a:pt x="0" y="100"/>
                        <a:pt x="69" y="0"/>
                        <a:pt x="154" y="0"/>
                      </a:cubicBezTo>
                      <a:close/>
                    </a:path>
                  </a:pathLst>
                </a:custGeom>
                <a:solidFill>
                  <a:srgbClr val="F793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id-ID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5" name="Freeform 44"/>
                <p:cNvSpPr>
                  <a:spLocks/>
                </p:cNvSpPr>
                <p:nvPr/>
              </p:nvSpPr>
              <p:spPr bwMode="auto">
                <a:xfrm>
                  <a:off x="6994525" y="2979738"/>
                  <a:ext cx="801688" cy="1130300"/>
                </a:xfrm>
                <a:custGeom>
                  <a:avLst/>
                  <a:gdLst>
                    <a:gd name="T0" fmla="*/ 43 w 212"/>
                    <a:gd name="T1" fmla="*/ 142 h 300"/>
                    <a:gd name="T2" fmla="*/ 34 w 212"/>
                    <a:gd name="T3" fmla="*/ 142 h 300"/>
                    <a:gd name="T4" fmla="*/ 1 w 212"/>
                    <a:gd name="T5" fmla="*/ 159 h 300"/>
                    <a:gd name="T6" fmla="*/ 1 w 212"/>
                    <a:gd name="T7" fmla="*/ 156 h 300"/>
                    <a:gd name="T8" fmla="*/ 1 w 212"/>
                    <a:gd name="T9" fmla="*/ 155 h 300"/>
                    <a:gd name="T10" fmla="*/ 0 w 212"/>
                    <a:gd name="T11" fmla="*/ 148 h 300"/>
                    <a:gd name="T12" fmla="*/ 0 w 212"/>
                    <a:gd name="T13" fmla="*/ 146 h 300"/>
                    <a:gd name="T14" fmla="*/ 0 w 212"/>
                    <a:gd name="T15" fmla="*/ 139 h 300"/>
                    <a:gd name="T16" fmla="*/ 101 w 212"/>
                    <a:gd name="T17" fmla="*/ 0 h 300"/>
                    <a:gd name="T18" fmla="*/ 199 w 212"/>
                    <a:gd name="T19" fmla="*/ 107 h 300"/>
                    <a:gd name="T20" fmla="*/ 200 w 212"/>
                    <a:gd name="T21" fmla="*/ 108 h 300"/>
                    <a:gd name="T22" fmla="*/ 200 w 212"/>
                    <a:gd name="T23" fmla="*/ 109 h 300"/>
                    <a:gd name="T24" fmla="*/ 181 w 212"/>
                    <a:gd name="T25" fmla="*/ 210 h 300"/>
                    <a:gd name="T26" fmla="*/ 167 w 212"/>
                    <a:gd name="T27" fmla="*/ 162 h 300"/>
                    <a:gd name="T28" fmla="*/ 150 w 212"/>
                    <a:gd name="T29" fmla="*/ 187 h 300"/>
                    <a:gd name="T30" fmla="*/ 121 w 212"/>
                    <a:gd name="T31" fmla="*/ 300 h 300"/>
                    <a:gd name="T32" fmla="*/ 43 w 212"/>
                    <a:gd name="T33" fmla="*/ 142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2" h="300">
                      <a:moveTo>
                        <a:pt x="43" y="142"/>
                      </a:moveTo>
                      <a:cubicBezTo>
                        <a:pt x="40" y="142"/>
                        <a:pt x="37" y="142"/>
                        <a:pt x="34" y="142"/>
                      </a:cubicBezTo>
                      <a:cubicBezTo>
                        <a:pt x="21" y="144"/>
                        <a:pt x="10" y="150"/>
                        <a:pt x="1" y="159"/>
                      </a:cubicBezTo>
                      <a:cubicBezTo>
                        <a:pt x="1" y="158"/>
                        <a:pt x="1" y="157"/>
                        <a:pt x="1" y="156"/>
                      </a:cubicBezTo>
                      <a:cubicBezTo>
                        <a:pt x="1" y="155"/>
                        <a:pt x="1" y="155"/>
                        <a:pt x="1" y="155"/>
                      </a:cubicBezTo>
                      <a:cubicBezTo>
                        <a:pt x="0" y="152"/>
                        <a:pt x="0" y="150"/>
                        <a:pt x="0" y="148"/>
                      </a:cubicBezTo>
                      <a:cubicBezTo>
                        <a:pt x="0" y="146"/>
                        <a:pt x="0" y="146"/>
                        <a:pt x="0" y="146"/>
                      </a:cubicBezTo>
                      <a:cubicBezTo>
                        <a:pt x="0" y="143"/>
                        <a:pt x="0" y="141"/>
                        <a:pt x="0" y="139"/>
                      </a:cubicBezTo>
                      <a:cubicBezTo>
                        <a:pt x="0" y="62"/>
                        <a:pt x="45" y="0"/>
                        <a:pt x="101" y="0"/>
                      </a:cubicBezTo>
                      <a:cubicBezTo>
                        <a:pt x="147" y="0"/>
                        <a:pt x="189" y="45"/>
                        <a:pt x="199" y="107"/>
                      </a:cubicBezTo>
                      <a:cubicBezTo>
                        <a:pt x="200" y="108"/>
                        <a:pt x="200" y="108"/>
                        <a:pt x="200" y="108"/>
                      </a:cubicBezTo>
                      <a:cubicBezTo>
                        <a:pt x="200" y="109"/>
                        <a:pt x="200" y="109"/>
                        <a:pt x="200" y="109"/>
                      </a:cubicBezTo>
                      <a:cubicBezTo>
                        <a:pt x="201" y="111"/>
                        <a:pt x="212" y="154"/>
                        <a:pt x="181" y="210"/>
                      </a:cubicBezTo>
                      <a:cubicBezTo>
                        <a:pt x="181" y="208"/>
                        <a:pt x="167" y="164"/>
                        <a:pt x="167" y="162"/>
                      </a:cubicBezTo>
                      <a:cubicBezTo>
                        <a:pt x="168" y="168"/>
                        <a:pt x="154" y="181"/>
                        <a:pt x="150" y="187"/>
                      </a:cubicBezTo>
                      <a:cubicBezTo>
                        <a:pt x="137" y="210"/>
                        <a:pt x="126" y="275"/>
                        <a:pt x="121" y="300"/>
                      </a:cubicBezTo>
                      <a:cubicBezTo>
                        <a:pt x="121" y="300"/>
                        <a:pt x="94" y="134"/>
                        <a:pt x="43" y="142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id-ID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21" name="Group 124"/>
              <p:cNvGrpSpPr/>
              <p:nvPr/>
            </p:nvGrpSpPr>
            <p:grpSpPr>
              <a:xfrm>
                <a:off x="2284413" y="412750"/>
                <a:ext cx="2824162" cy="4770438"/>
                <a:chOff x="2284413" y="412750"/>
                <a:chExt cx="2824162" cy="4770438"/>
              </a:xfrm>
            </p:grpSpPr>
            <p:sp>
              <p:nvSpPr>
                <p:cNvPr id="22" name="Freeform 102"/>
                <p:cNvSpPr>
                  <a:spLocks/>
                </p:cNvSpPr>
                <p:nvPr/>
              </p:nvSpPr>
              <p:spPr bwMode="auto">
                <a:xfrm>
                  <a:off x="2284413" y="3319463"/>
                  <a:ext cx="1177925" cy="1860550"/>
                </a:xfrm>
                <a:custGeom>
                  <a:avLst/>
                  <a:gdLst>
                    <a:gd name="T0" fmla="*/ 156 w 313"/>
                    <a:gd name="T1" fmla="*/ 0 h 495"/>
                    <a:gd name="T2" fmla="*/ 0 w 313"/>
                    <a:gd name="T3" fmla="*/ 159 h 495"/>
                    <a:gd name="T4" fmla="*/ 0 w 313"/>
                    <a:gd name="T5" fmla="*/ 163 h 495"/>
                    <a:gd name="T6" fmla="*/ 0 w 313"/>
                    <a:gd name="T7" fmla="*/ 163 h 495"/>
                    <a:gd name="T8" fmla="*/ 101 w 313"/>
                    <a:gd name="T9" fmla="*/ 480 h 495"/>
                    <a:gd name="T10" fmla="*/ 106 w 313"/>
                    <a:gd name="T11" fmla="*/ 486 h 495"/>
                    <a:gd name="T12" fmla="*/ 106 w 313"/>
                    <a:gd name="T13" fmla="*/ 486 h 495"/>
                    <a:gd name="T14" fmla="*/ 106 w 313"/>
                    <a:gd name="T15" fmla="*/ 486 h 495"/>
                    <a:gd name="T16" fmla="*/ 128 w 313"/>
                    <a:gd name="T17" fmla="*/ 495 h 495"/>
                    <a:gd name="T18" fmla="*/ 158 w 313"/>
                    <a:gd name="T19" fmla="*/ 469 h 495"/>
                    <a:gd name="T20" fmla="*/ 156 w 313"/>
                    <a:gd name="T21" fmla="*/ 463 h 495"/>
                    <a:gd name="T22" fmla="*/ 156 w 313"/>
                    <a:gd name="T23" fmla="*/ 463 h 495"/>
                    <a:gd name="T24" fmla="*/ 148 w 313"/>
                    <a:gd name="T25" fmla="*/ 415 h 495"/>
                    <a:gd name="T26" fmla="*/ 191 w 313"/>
                    <a:gd name="T27" fmla="*/ 311 h 495"/>
                    <a:gd name="T28" fmla="*/ 191 w 313"/>
                    <a:gd name="T29" fmla="*/ 310 h 495"/>
                    <a:gd name="T30" fmla="*/ 270 w 313"/>
                    <a:gd name="T31" fmla="*/ 264 h 495"/>
                    <a:gd name="T32" fmla="*/ 313 w 313"/>
                    <a:gd name="T33" fmla="*/ 157 h 495"/>
                    <a:gd name="T34" fmla="*/ 156 w 313"/>
                    <a:gd name="T35" fmla="*/ 0 h 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13" h="495">
                      <a:moveTo>
                        <a:pt x="156" y="0"/>
                      </a:moveTo>
                      <a:cubicBezTo>
                        <a:pt x="70" y="0"/>
                        <a:pt x="0" y="72"/>
                        <a:pt x="0" y="159"/>
                      </a:cubicBezTo>
                      <a:cubicBezTo>
                        <a:pt x="0" y="159"/>
                        <a:pt x="0" y="163"/>
                        <a:pt x="0" y="163"/>
                      </a:cubicBezTo>
                      <a:cubicBezTo>
                        <a:pt x="0" y="163"/>
                        <a:pt x="0" y="163"/>
                        <a:pt x="0" y="163"/>
                      </a:cubicBezTo>
                      <a:cubicBezTo>
                        <a:pt x="0" y="283"/>
                        <a:pt x="38" y="389"/>
                        <a:pt x="101" y="480"/>
                      </a:cubicBezTo>
                      <a:cubicBezTo>
                        <a:pt x="102" y="482"/>
                        <a:pt x="104" y="484"/>
                        <a:pt x="106" y="486"/>
                      </a:cubicBezTo>
                      <a:cubicBezTo>
                        <a:pt x="106" y="486"/>
                        <a:pt x="106" y="486"/>
                        <a:pt x="106" y="486"/>
                      </a:cubicBezTo>
                      <a:cubicBezTo>
                        <a:pt x="106" y="486"/>
                        <a:pt x="106" y="486"/>
                        <a:pt x="106" y="486"/>
                      </a:cubicBezTo>
                      <a:cubicBezTo>
                        <a:pt x="111" y="491"/>
                        <a:pt x="119" y="495"/>
                        <a:pt x="128" y="495"/>
                      </a:cubicBezTo>
                      <a:cubicBezTo>
                        <a:pt x="145" y="495"/>
                        <a:pt x="158" y="486"/>
                        <a:pt x="158" y="469"/>
                      </a:cubicBezTo>
                      <a:cubicBezTo>
                        <a:pt x="158" y="465"/>
                        <a:pt x="158" y="463"/>
                        <a:pt x="156" y="463"/>
                      </a:cubicBezTo>
                      <a:cubicBezTo>
                        <a:pt x="156" y="463"/>
                        <a:pt x="156" y="463"/>
                        <a:pt x="156" y="463"/>
                      </a:cubicBezTo>
                      <a:cubicBezTo>
                        <a:pt x="152" y="443"/>
                        <a:pt x="145" y="431"/>
                        <a:pt x="148" y="415"/>
                      </a:cubicBezTo>
                      <a:cubicBezTo>
                        <a:pt x="155" y="374"/>
                        <a:pt x="164" y="339"/>
                        <a:pt x="191" y="311"/>
                      </a:cubicBezTo>
                      <a:cubicBezTo>
                        <a:pt x="191" y="311"/>
                        <a:pt x="191" y="310"/>
                        <a:pt x="191" y="310"/>
                      </a:cubicBezTo>
                      <a:cubicBezTo>
                        <a:pt x="212" y="288"/>
                        <a:pt x="239" y="271"/>
                        <a:pt x="270" y="264"/>
                      </a:cubicBezTo>
                      <a:cubicBezTo>
                        <a:pt x="297" y="236"/>
                        <a:pt x="313" y="198"/>
                        <a:pt x="313" y="157"/>
                      </a:cubicBezTo>
                      <a:cubicBezTo>
                        <a:pt x="313" y="70"/>
                        <a:pt x="243" y="0"/>
                        <a:pt x="156" y="0"/>
                      </a:cubicBez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id-ID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" name="Freeform 103"/>
                <p:cNvSpPr>
                  <a:spLocks/>
                </p:cNvSpPr>
                <p:nvPr/>
              </p:nvSpPr>
              <p:spPr bwMode="auto">
                <a:xfrm>
                  <a:off x="2284413" y="3319463"/>
                  <a:ext cx="1177925" cy="1860550"/>
                </a:xfrm>
                <a:custGeom>
                  <a:avLst/>
                  <a:gdLst>
                    <a:gd name="T0" fmla="*/ 156 w 313"/>
                    <a:gd name="T1" fmla="*/ 0 h 495"/>
                    <a:gd name="T2" fmla="*/ 0 w 313"/>
                    <a:gd name="T3" fmla="*/ 159 h 495"/>
                    <a:gd name="T4" fmla="*/ 0 w 313"/>
                    <a:gd name="T5" fmla="*/ 163 h 495"/>
                    <a:gd name="T6" fmla="*/ 0 w 313"/>
                    <a:gd name="T7" fmla="*/ 163 h 495"/>
                    <a:gd name="T8" fmla="*/ 101 w 313"/>
                    <a:gd name="T9" fmla="*/ 480 h 495"/>
                    <a:gd name="T10" fmla="*/ 106 w 313"/>
                    <a:gd name="T11" fmla="*/ 486 h 495"/>
                    <a:gd name="T12" fmla="*/ 106 w 313"/>
                    <a:gd name="T13" fmla="*/ 486 h 495"/>
                    <a:gd name="T14" fmla="*/ 106 w 313"/>
                    <a:gd name="T15" fmla="*/ 486 h 495"/>
                    <a:gd name="T16" fmla="*/ 128 w 313"/>
                    <a:gd name="T17" fmla="*/ 495 h 495"/>
                    <a:gd name="T18" fmla="*/ 158 w 313"/>
                    <a:gd name="T19" fmla="*/ 469 h 495"/>
                    <a:gd name="T20" fmla="*/ 156 w 313"/>
                    <a:gd name="T21" fmla="*/ 463 h 495"/>
                    <a:gd name="T22" fmla="*/ 156 w 313"/>
                    <a:gd name="T23" fmla="*/ 463 h 495"/>
                    <a:gd name="T24" fmla="*/ 148 w 313"/>
                    <a:gd name="T25" fmla="*/ 415 h 495"/>
                    <a:gd name="T26" fmla="*/ 191 w 313"/>
                    <a:gd name="T27" fmla="*/ 311 h 495"/>
                    <a:gd name="T28" fmla="*/ 191 w 313"/>
                    <a:gd name="T29" fmla="*/ 310 h 495"/>
                    <a:gd name="T30" fmla="*/ 270 w 313"/>
                    <a:gd name="T31" fmla="*/ 264 h 495"/>
                    <a:gd name="T32" fmla="*/ 313 w 313"/>
                    <a:gd name="T33" fmla="*/ 157 h 495"/>
                    <a:gd name="T34" fmla="*/ 156 w 313"/>
                    <a:gd name="T35" fmla="*/ 0 h 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13" h="495">
                      <a:moveTo>
                        <a:pt x="156" y="0"/>
                      </a:moveTo>
                      <a:cubicBezTo>
                        <a:pt x="70" y="0"/>
                        <a:pt x="0" y="72"/>
                        <a:pt x="0" y="159"/>
                      </a:cubicBezTo>
                      <a:cubicBezTo>
                        <a:pt x="0" y="159"/>
                        <a:pt x="0" y="163"/>
                        <a:pt x="0" y="163"/>
                      </a:cubicBezTo>
                      <a:cubicBezTo>
                        <a:pt x="0" y="163"/>
                        <a:pt x="0" y="163"/>
                        <a:pt x="0" y="163"/>
                      </a:cubicBezTo>
                      <a:cubicBezTo>
                        <a:pt x="0" y="283"/>
                        <a:pt x="38" y="389"/>
                        <a:pt x="101" y="480"/>
                      </a:cubicBezTo>
                      <a:cubicBezTo>
                        <a:pt x="102" y="482"/>
                        <a:pt x="104" y="484"/>
                        <a:pt x="106" y="486"/>
                      </a:cubicBezTo>
                      <a:cubicBezTo>
                        <a:pt x="106" y="486"/>
                        <a:pt x="106" y="486"/>
                        <a:pt x="106" y="486"/>
                      </a:cubicBezTo>
                      <a:cubicBezTo>
                        <a:pt x="106" y="486"/>
                        <a:pt x="106" y="486"/>
                        <a:pt x="106" y="486"/>
                      </a:cubicBezTo>
                      <a:cubicBezTo>
                        <a:pt x="111" y="491"/>
                        <a:pt x="119" y="495"/>
                        <a:pt x="128" y="495"/>
                      </a:cubicBezTo>
                      <a:cubicBezTo>
                        <a:pt x="145" y="495"/>
                        <a:pt x="158" y="486"/>
                        <a:pt x="158" y="469"/>
                      </a:cubicBezTo>
                      <a:cubicBezTo>
                        <a:pt x="158" y="465"/>
                        <a:pt x="158" y="463"/>
                        <a:pt x="156" y="463"/>
                      </a:cubicBezTo>
                      <a:cubicBezTo>
                        <a:pt x="156" y="463"/>
                        <a:pt x="156" y="463"/>
                        <a:pt x="156" y="463"/>
                      </a:cubicBezTo>
                      <a:cubicBezTo>
                        <a:pt x="152" y="443"/>
                        <a:pt x="145" y="431"/>
                        <a:pt x="148" y="415"/>
                      </a:cubicBezTo>
                      <a:cubicBezTo>
                        <a:pt x="155" y="374"/>
                        <a:pt x="164" y="339"/>
                        <a:pt x="191" y="311"/>
                      </a:cubicBezTo>
                      <a:cubicBezTo>
                        <a:pt x="191" y="311"/>
                        <a:pt x="191" y="310"/>
                        <a:pt x="191" y="310"/>
                      </a:cubicBezTo>
                      <a:cubicBezTo>
                        <a:pt x="212" y="288"/>
                        <a:pt x="239" y="271"/>
                        <a:pt x="270" y="264"/>
                      </a:cubicBezTo>
                      <a:cubicBezTo>
                        <a:pt x="297" y="236"/>
                        <a:pt x="313" y="198"/>
                        <a:pt x="313" y="157"/>
                      </a:cubicBezTo>
                      <a:cubicBezTo>
                        <a:pt x="313" y="70"/>
                        <a:pt x="243" y="0"/>
                        <a:pt x="156" y="0"/>
                      </a:cubicBez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id-ID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" name="Freeform 104"/>
                <p:cNvSpPr>
                  <a:spLocks/>
                </p:cNvSpPr>
                <p:nvPr/>
              </p:nvSpPr>
              <p:spPr bwMode="auto">
                <a:xfrm>
                  <a:off x="2284413" y="3319463"/>
                  <a:ext cx="1177925" cy="1860550"/>
                </a:xfrm>
                <a:custGeom>
                  <a:avLst/>
                  <a:gdLst>
                    <a:gd name="T0" fmla="*/ 156 w 313"/>
                    <a:gd name="T1" fmla="*/ 0 h 495"/>
                    <a:gd name="T2" fmla="*/ 0 w 313"/>
                    <a:gd name="T3" fmla="*/ 159 h 495"/>
                    <a:gd name="T4" fmla="*/ 0 w 313"/>
                    <a:gd name="T5" fmla="*/ 163 h 495"/>
                    <a:gd name="T6" fmla="*/ 0 w 313"/>
                    <a:gd name="T7" fmla="*/ 163 h 495"/>
                    <a:gd name="T8" fmla="*/ 101 w 313"/>
                    <a:gd name="T9" fmla="*/ 480 h 495"/>
                    <a:gd name="T10" fmla="*/ 106 w 313"/>
                    <a:gd name="T11" fmla="*/ 486 h 495"/>
                    <a:gd name="T12" fmla="*/ 106 w 313"/>
                    <a:gd name="T13" fmla="*/ 486 h 495"/>
                    <a:gd name="T14" fmla="*/ 106 w 313"/>
                    <a:gd name="T15" fmla="*/ 486 h 495"/>
                    <a:gd name="T16" fmla="*/ 128 w 313"/>
                    <a:gd name="T17" fmla="*/ 495 h 495"/>
                    <a:gd name="T18" fmla="*/ 158 w 313"/>
                    <a:gd name="T19" fmla="*/ 469 h 495"/>
                    <a:gd name="T20" fmla="*/ 156 w 313"/>
                    <a:gd name="T21" fmla="*/ 463 h 495"/>
                    <a:gd name="T22" fmla="*/ 156 w 313"/>
                    <a:gd name="T23" fmla="*/ 463 h 495"/>
                    <a:gd name="T24" fmla="*/ 148 w 313"/>
                    <a:gd name="T25" fmla="*/ 415 h 495"/>
                    <a:gd name="T26" fmla="*/ 191 w 313"/>
                    <a:gd name="T27" fmla="*/ 311 h 495"/>
                    <a:gd name="T28" fmla="*/ 191 w 313"/>
                    <a:gd name="T29" fmla="*/ 310 h 495"/>
                    <a:gd name="T30" fmla="*/ 270 w 313"/>
                    <a:gd name="T31" fmla="*/ 264 h 495"/>
                    <a:gd name="T32" fmla="*/ 313 w 313"/>
                    <a:gd name="T33" fmla="*/ 157 h 495"/>
                    <a:gd name="T34" fmla="*/ 156 w 313"/>
                    <a:gd name="T35" fmla="*/ 0 h 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13" h="495">
                      <a:moveTo>
                        <a:pt x="156" y="0"/>
                      </a:moveTo>
                      <a:cubicBezTo>
                        <a:pt x="70" y="0"/>
                        <a:pt x="0" y="72"/>
                        <a:pt x="0" y="159"/>
                      </a:cubicBezTo>
                      <a:cubicBezTo>
                        <a:pt x="0" y="159"/>
                        <a:pt x="0" y="163"/>
                        <a:pt x="0" y="163"/>
                      </a:cubicBezTo>
                      <a:cubicBezTo>
                        <a:pt x="0" y="163"/>
                        <a:pt x="0" y="163"/>
                        <a:pt x="0" y="163"/>
                      </a:cubicBezTo>
                      <a:cubicBezTo>
                        <a:pt x="0" y="283"/>
                        <a:pt x="38" y="389"/>
                        <a:pt x="101" y="480"/>
                      </a:cubicBezTo>
                      <a:cubicBezTo>
                        <a:pt x="102" y="482"/>
                        <a:pt x="104" y="484"/>
                        <a:pt x="106" y="486"/>
                      </a:cubicBezTo>
                      <a:cubicBezTo>
                        <a:pt x="106" y="486"/>
                        <a:pt x="106" y="486"/>
                        <a:pt x="106" y="486"/>
                      </a:cubicBezTo>
                      <a:cubicBezTo>
                        <a:pt x="106" y="486"/>
                        <a:pt x="106" y="486"/>
                        <a:pt x="106" y="486"/>
                      </a:cubicBezTo>
                      <a:cubicBezTo>
                        <a:pt x="111" y="491"/>
                        <a:pt x="119" y="495"/>
                        <a:pt x="128" y="495"/>
                      </a:cubicBezTo>
                      <a:cubicBezTo>
                        <a:pt x="145" y="495"/>
                        <a:pt x="158" y="486"/>
                        <a:pt x="158" y="469"/>
                      </a:cubicBezTo>
                      <a:cubicBezTo>
                        <a:pt x="158" y="465"/>
                        <a:pt x="158" y="463"/>
                        <a:pt x="156" y="463"/>
                      </a:cubicBezTo>
                      <a:cubicBezTo>
                        <a:pt x="156" y="463"/>
                        <a:pt x="156" y="463"/>
                        <a:pt x="156" y="463"/>
                      </a:cubicBezTo>
                      <a:cubicBezTo>
                        <a:pt x="152" y="443"/>
                        <a:pt x="145" y="431"/>
                        <a:pt x="148" y="415"/>
                      </a:cubicBezTo>
                      <a:cubicBezTo>
                        <a:pt x="155" y="374"/>
                        <a:pt x="164" y="339"/>
                        <a:pt x="191" y="311"/>
                      </a:cubicBezTo>
                      <a:cubicBezTo>
                        <a:pt x="191" y="311"/>
                        <a:pt x="191" y="310"/>
                        <a:pt x="191" y="310"/>
                      </a:cubicBezTo>
                      <a:cubicBezTo>
                        <a:pt x="212" y="288"/>
                        <a:pt x="239" y="271"/>
                        <a:pt x="270" y="264"/>
                      </a:cubicBezTo>
                      <a:cubicBezTo>
                        <a:pt x="297" y="236"/>
                        <a:pt x="313" y="198"/>
                        <a:pt x="313" y="157"/>
                      </a:cubicBezTo>
                      <a:cubicBezTo>
                        <a:pt x="313" y="70"/>
                        <a:pt x="243" y="0"/>
                        <a:pt x="156" y="0"/>
                      </a:cubicBezTo>
                      <a:close/>
                    </a:path>
                  </a:pathLst>
                </a:custGeom>
                <a:solidFill>
                  <a:srgbClr val="7A000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id-ID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" name="Freeform 105"/>
                <p:cNvSpPr>
                  <a:spLocks/>
                </p:cNvSpPr>
                <p:nvPr/>
              </p:nvSpPr>
              <p:spPr bwMode="auto">
                <a:xfrm>
                  <a:off x="3933825" y="3319463"/>
                  <a:ext cx="1174750" cy="1860550"/>
                </a:xfrm>
                <a:custGeom>
                  <a:avLst/>
                  <a:gdLst>
                    <a:gd name="T0" fmla="*/ 156 w 312"/>
                    <a:gd name="T1" fmla="*/ 0 h 495"/>
                    <a:gd name="T2" fmla="*/ 312 w 312"/>
                    <a:gd name="T3" fmla="*/ 159 h 495"/>
                    <a:gd name="T4" fmla="*/ 312 w 312"/>
                    <a:gd name="T5" fmla="*/ 163 h 495"/>
                    <a:gd name="T6" fmla="*/ 312 w 312"/>
                    <a:gd name="T7" fmla="*/ 163 h 495"/>
                    <a:gd name="T8" fmla="*/ 212 w 312"/>
                    <a:gd name="T9" fmla="*/ 480 h 495"/>
                    <a:gd name="T10" fmla="*/ 207 w 312"/>
                    <a:gd name="T11" fmla="*/ 486 h 495"/>
                    <a:gd name="T12" fmla="*/ 207 w 312"/>
                    <a:gd name="T13" fmla="*/ 486 h 495"/>
                    <a:gd name="T14" fmla="*/ 207 w 312"/>
                    <a:gd name="T15" fmla="*/ 486 h 495"/>
                    <a:gd name="T16" fmla="*/ 184 w 312"/>
                    <a:gd name="T17" fmla="*/ 495 h 495"/>
                    <a:gd name="T18" fmla="*/ 154 w 312"/>
                    <a:gd name="T19" fmla="*/ 469 h 495"/>
                    <a:gd name="T20" fmla="*/ 156 w 312"/>
                    <a:gd name="T21" fmla="*/ 463 h 495"/>
                    <a:gd name="T22" fmla="*/ 156 w 312"/>
                    <a:gd name="T23" fmla="*/ 463 h 495"/>
                    <a:gd name="T24" fmla="*/ 165 w 312"/>
                    <a:gd name="T25" fmla="*/ 415 h 495"/>
                    <a:gd name="T26" fmla="*/ 122 w 312"/>
                    <a:gd name="T27" fmla="*/ 311 h 495"/>
                    <a:gd name="T28" fmla="*/ 122 w 312"/>
                    <a:gd name="T29" fmla="*/ 310 h 495"/>
                    <a:gd name="T30" fmla="*/ 42 w 312"/>
                    <a:gd name="T31" fmla="*/ 264 h 495"/>
                    <a:gd name="T32" fmla="*/ 0 w 312"/>
                    <a:gd name="T33" fmla="*/ 157 h 495"/>
                    <a:gd name="T34" fmla="*/ 156 w 312"/>
                    <a:gd name="T35" fmla="*/ 0 h 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12" h="495">
                      <a:moveTo>
                        <a:pt x="156" y="0"/>
                      </a:moveTo>
                      <a:cubicBezTo>
                        <a:pt x="242" y="0"/>
                        <a:pt x="312" y="72"/>
                        <a:pt x="312" y="159"/>
                      </a:cubicBezTo>
                      <a:cubicBezTo>
                        <a:pt x="312" y="159"/>
                        <a:pt x="312" y="163"/>
                        <a:pt x="312" y="163"/>
                      </a:cubicBezTo>
                      <a:cubicBezTo>
                        <a:pt x="312" y="163"/>
                        <a:pt x="312" y="163"/>
                        <a:pt x="312" y="163"/>
                      </a:cubicBezTo>
                      <a:cubicBezTo>
                        <a:pt x="312" y="283"/>
                        <a:pt x="275" y="389"/>
                        <a:pt x="212" y="480"/>
                      </a:cubicBezTo>
                      <a:cubicBezTo>
                        <a:pt x="210" y="482"/>
                        <a:pt x="209" y="484"/>
                        <a:pt x="207" y="486"/>
                      </a:cubicBezTo>
                      <a:cubicBezTo>
                        <a:pt x="207" y="486"/>
                        <a:pt x="207" y="486"/>
                        <a:pt x="207" y="486"/>
                      </a:cubicBezTo>
                      <a:cubicBezTo>
                        <a:pt x="207" y="486"/>
                        <a:pt x="207" y="486"/>
                        <a:pt x="207" y="486"/>
                      </a:cubicBezTo>
                      <a:cubicBezTo>
                        <a:pt x="201" y="491"/>
                        <a:pt x="193" y="495"/>
                        <a:pt x="184" y="495"/>
                      </a:cubicBezTo>
                      <a:cubicBezTo>
                        <a:pt x="168" y="495"/>
                        <a:pt x="154" y="486"/>
                        <a:pt x="154" y="469"/>
                      </a:cubicBezTo>
                      <a:cubicBezTo>
                        <a:pt x="154" y="465"/>
                        <a:pt x="155" y="463"/>
                        <a:pt x="156" y="463"/>
                      </a:cubicBezTo>
                      <a:cubicBezTo>
                        <a:pt x="156" y="463"/>
                        <a:pt x="156" y="463"/>
                        <a:pt x="156" y="463"/>
                      </a:cubicBezTo>
                      <a:cubicBezTo>
                        <a:pt x="160" y="443"/>
                        <a:pt x="167" y="431"/>
                        <a:pt x="165" y="415"/>
                      </a:cubicBezTo>
                      <a:cubicBezTo>
                        <a:pt x="158" y="374"/>
                        <a:pt x="148" y="339"/>
                        <a:pt x="122" y="311"/>
                      </a:cubicBezTo>
                      <a:cubicBezTo>
                        <a:pt x="122" y="311"/>
                        <a:pt x="122" y="310"/>
                        <a:pt x="122" y="310"/>
                      </a:cubicBezTo>
                      <a:cubicBezTo>
                        <a:pt x="101" y="288"/>
                        <a:pt x="73" y="271"/>
                        <a:pt x="42" y="264"/>
                      </a:cubicBezTo>
                      <a:cubicBezTo>
                        <a:pt x="16" y="236"/>
                        <a:pt x="0" y="198"/>
                        <a:pt x="0" y="157"/>
                      </a:cubicBezTo>
                      <a:cubicBezTo>
                        <a:pt x="0" y="70"/>
                        <a:pt x="70" y="0"/>
                        <a:pt x="156" y="0"/>
                      </a:cubicBez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id-ID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" name="Freeform 106"/>
                <p:cNvSpPr>
                  <a:spLocks/>
                </p:cNvSpPr>
                <p:nvPr/>
              </p:nvSpPr>
              <p:spPr bwMode="auto">
                <a:xfrm>
                  <a:off x="3933825" y="3319463"/>
                  <a:ext cx="1174750" cy="1860550"/>
                </a:xfrm>
                <a:custGeom>
                  <a:avLst/>
                  <a:gdLst>
                    <a:gd name="T0" fmla="*/ 156 w 312"/>
                    <a:gd name="T1" fmla="*/ 0 h 495"/>
                    <a:gd name="T2" fmla="*/ 312 w 312"/>
                    <a:gd name="T3" fmla="*/ 159 h 495"/>
                    <a:gd name="T4" fmla="*/ 312 w 312"/>
                    <a:gd name="T5" fmla="*/ 163 h 495"/>
                    <a:gd name="T6" fmla="*/ 312 w 312"/>
                    <a:gd name="T7" fmla="*/ 163 h 495"/>
                    <a:gd name="T8" fmla="*/ 212 w 312"/>
                    <a:gd name="T9" fmla="*/ 480 h 495"/>
                    <a:gd name="T10" fmla="*/ 207 w 312"/>
                    <a:gd name="T11" fmla="*/ 486 h 495"/>
                    <a:gd name="T12" fmla="*/ 207 w 312"/>
                    <a:gd name="T13" fmla="*/ 486 h 495"/>
                    <a:gd name="T14" fmla="*/ 207 w 312"/>
                    <a:gd name="T15" fmla="*/ 486 h 495"/>
                    <a:gd name="T16" fmla="*/ 184 w 312"/>
                    <a:gd name="T17" fmla="*/ 495 h 495"/>
                    <a:gd name="T18" fmla="*/ 154 w 312"/>
                    <a:gd name="T19" fmla="*/ 469 h 495"/>
                    <a:gd name="T20" fmla="*/ 156 w 312"/>
                    <a:gd name="T21" fmla="*/ 463 h 495"/>
                    <a:gd name="T22" fmla="*/ 156 w 312"/>
                    <a:gd name="T23" fmla="*/ 463 h 495"/>
                    <a:gd name="T24" fmla="*/ 165 w 312"/>
                    <a:gd name="T25" fmla="*/ 415 h 495"/>
                    <a:gd name="T26" fmla="*/ 122 w 312"/>
                    <a:gd name="T27" fmla="*/ 311 h 495"/>
                    <a:gd name="T28" fmla="*/ 122 w 312"/>
                    <a:gd name="T29" fmla="*/ 310 h 495"/>
                    <a:gd name="T30" fmla="*/ 42 w 312"/>
                    <a:gd name="T31" fmla="*/ 264 h 495"/>
                    <a:gd name="T32" fmla="*/ 0 w 312"/>
                    <a:gd name="T33" fmla="*/ 157 h 495"/>
                    <a:gd name="T34" fmla="*/ 156 w 312"/>
                    <a:gd name="T35" fmla="*/ 0 h 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12" h="495">
                      <a:moveTo>
                        <a:pt x="156" y="0"/>
                      </a:moveTo>
                      <a:cubicBezTo>
                        <a:pt x="242" y="0"/>
                        <a:pt x="312" y="72"/>
                        <a:pt x="312" y="159"/>
                      </a:cubicBezTo>
                      <a:cubicBezTo>
                        <a:pt x="312" y="159"/>
                        <a:pt x="312" y="163"/>
                        <a:pt x="312" y="163"/>
                      </a:cubicBezTo>
                      <a:cubicBezTo>
                        <a:pt x="312" y="163"/>
                        <a:pt x="312" y="163"/>
                        <a:pt x="312" y="163"/>
                      </a:cubicBezTo>
                      <a:cubicBezTo>
                        <a:pt x="312" y="283"/>
                        <a:pt x="275" y="389"/>
                        <a:pt x="212" y="480"/>
                      </a:cubicBezTo>
                      <a:cubicBezTo>
                        <a:pt x="210" y="482"/>
                        <a:pt x="209" y="484"/>
                        <a:pt x="207" y="486"/>
                      </a:cubicBezTo>
                      <a:cubicBezTo>
                        <a:pt x="207" y="486"/>
                        <a:pt x="207" y="486"/>
                        <a:pt x="207" y="486"/>
                      </a:cubicBezTo>
                      <a:cubicBezTo>
                        <a:pt x="207" y="486"/>
                        <a:pt x="207" y="486"/>
                        <a:pt x="207" y="486"/>
                      </a:cubicBezTo>
                      <a:cubicBezTo>
                        <a:pt x="201" y="491"/>
                        <a:pt x="193" y="495"/>
                        <a:pt x="184" y="495"/>
                      </a:cubicBezTo>
                      <a:cubicBezTo>
                        <a:pt x="168" y="495"/>
                        <a:pt x="154" y="486"/>
                        <a:pt x="154" y="469"/>
                      </a:cubicBezTo>
                      <a:cubicBezTo>
                        <a:pt x="154" y="465"/>
                        <a:pt x="155" y="463"/>
                        <a:pt x="156" y="463"/>
                      </a:cubicBezTo>
                      <a:cubicBezTo>
                        <a:pt x="156" y="463"/>
                        <a:pt x="156" y="463"/>
                        <a:pt x="156" y="463"/>
                      </a:cubicBezTo>
                      <a:cubicBezTo>
                        <a:pt x="160" y="443"/>
                        <a:pt x="167" y="431"/>
                        <a:pt x="165" y="415"/>
                      </a:cubicBezTo>
                      <a:cubicBezTo>
                        <a:pt x="158" y="374"/>
                        <a:pt x="148" y="339"/>
                        <a:pt x="122" y="311"/>
                      </a:cubicBezTo>
                      <a:cubicBezTo>
                        <a:pt x="122" y="311"/>
                        <a:pt x="122" y="310"/>
                        <a:pt x="122" y="310"/>
                      </a:cubicBezTo>
                      <a:cubicBezTo>
                        <a:pt x="101" y="288"/>
                        <a:pt x="73" y="271"/>
                        <a:pt x="42" y="264"/>
                      </a:cubicBezTo>
                      <a:cubicBezTo>
                        <a:pt x="16" y="236"/>
                        <a:pt x="0" y="198"/>
                        <a:pt x="0" y="157"/>
                      </a:cubicBezTo>
                      <a:cubicBezTo>
                        <a:pt x="0" y="70"/>
                        <a:pt x="70" y="0"/>
                        <a:pt x="156" y="0"/>
                      </a:cubicBez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id-ID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" name="Freeform 107"/>
                <p:cNvSpPr>
                  <a:spLocks/>
                </p:cNvSpPr>
                <p:nvPr/>
              </p:nvSpPr>
              <p:spPr bwMode="auto">
                <a:xfrm>
                  <a:off x="3933825" y="3319463"/>
                  <a:ext cx="1174750" cy="1860550"/>
                </a:xfrm>
                <a:custGeom>
                  <a:avLst/>
                  <a:gdLst>
                    <a:gd name="T0" fmla="*/ 156 w 312"/>
                    <a:gd name="T1" fmla="*/ 0 h 495"/>
                    <a:gd name="T2" fmla="*/ 312 w 312"/>
                    <a:gd name="T3" fmla="*/ 159 h 495"/>
                    <a:gd name="T4" fmla="*/ 312 w 312"/>
                    <a:gd name="T5" fmla="*/ 163 h 495"/>
                    <a:gd name="T6" fmla="*/ 312 w 312"/>
                    <a:gd name="T7" fmla="*/ 163 h 495"/>
                    <a:gd name="T8" fmla="*/ 212 w 312"/>
                    <a:gd name="T9" fmla="*/ 480 h 495"/>
                    <a:gd name="T10" fmla="*/ 207 w 312"/>
                    <a:gd name="T11" fmla="*/ 486 h 495"/>
                    <a:gd name="T12" fmla="*/ 207 w 312"/>
                    <a:gd name="T13" fmla="*/ 486 h 495"/>
                    <a:gd name="T14" fmla="*/ 207 w 312"/>
                    <a:gd name="T15" fmla="*/ 486 h 495"/>
                    <a:gd name="T16" fmla="*/ 184 w 312"/>
                    <a:gd name="T17" fmla="*/ 495 h 495"/>
                    <a:gd name="T18" fmla="*/ 154 w 312"/>
                    <a:gd name="T19" fmla="*/ 469 h 495"/>
                    <a:gd name="T20" fmla="*/ 156 w 312"/>
                    <a:gd name="T21" fmla="*/ 463 h 495"/>
                    <a:gd name="T22" fmla="*/ 156 w 312"/>
                    <a:gd name="T23" fmla="*/ 463 h 495"/>
                    <a:gd name="T24" fmla="*/ 165 w 312"/>
                    <a:gd name="T25" fmla="*/ 415 h 495"/>
                    <a:gd name="T26" fmla="*/ 122 w 312"/>
                    <a:gd name="T27" fmla="*/ 311 h 495"/>
                    <a:gd name="T28" fmla="*/ 122 w 312"/>
                    <a:gd name="T29" fmla="*/ 310 h 495"/>
                    <a:gd name="T30" fmla="*/ 42 w 312"/>
                    <a:gd name="T31" fmla="*/ 264 h 495"/>
                    <a:gd name="T32" fmla="*/ 0 w 312"/>
                    <a:gd name="T33" fmla="*/ 157 h 495"/>
                    <a:gd name="T34" fmla="*/ 156 w 312"/>
                    <a:gd name="T35" fmla="*/ 0 h 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12" h="495">
                      <a:moveTo>
                        <a:pt x="156" y="0"/>
                      </a:moveTo>
                      <a:cubicBezTo>
                        <a:pt x="242" y="0"/>
                        <a:pt x="312" y="72"/>
                        <a:pt x="312" y="159"/>
                      </a:cubicBezTo>
                      <a:cubicBezTo>
                        <a:pt x="312" y="159"/>
                        <a:pt x="312" y="163"/>
                        <a:pt x="312" y="163"/>
                      </a:cubicBezTo>
                      <a:cubicBezTo>
                        <a:pt x="312" y="163"/>
                        <a:pt x="312" y="163"/>
                        <a:pt x="312" y="163"/>
                      </a:cubicBezTo>
                      <a:cubicBezTo>
                        <a:pt x="312" y="283"/>
                        <a:pt x="275" y="389"/>
                        <a:pt x="212" y="480"/>
                      </a:cubicBezTo>
                      <a:cubicBezTo>
                        <a:pt x="210" y="482"/>
                        <a:pt x="209" y="484"/>
                        <a:pt x="207" y="486"/>
                      </a:cubicBezTo>
                      <a:cubicBezTo>
                        <a:pt x="207" y="486"/>
                        <a:pt x="207" y="486"/>
                        <a:pt x="207" y="486"/>
                      </a:cubicBezTo>
                      <a:cubicBezTo>
                        <a:pt x="207" y="486"/>
                        <a:pt x="207" y="486"/>
                        <a:pt x="207" y="486"/>
                      </a:cubicBezTo>
                      <a:cubicBezTo>
                        <a:pt x="201" y="491"/>
                        <a:pt x="193" y="495"/>
                        <a:pt x="184" y="495"/>
                      </a:cubicBezTo>
                      <a:cubicBezTo>
                        <a:pt x="168" y="495"/>
                        <a:pt x="154" y="486"/>
                        <a:pt x="154" y="469"/>
                      </a:cubicBezTo>
                      <a:cubicBezTo>
                        <a:pt x="154" y="465"/>
                        <a:pt x="155" y="463"/>
                        <a:pt x="156" y="463"/>
                      </a:cubicBezTo>
                      <a:cubicBezTo>
                        <a:pt x="156" y="463"/>
                        <a:pt x="156" y="463"/>
                        <a:pt x="156" y="463"/>
                      </a:cubicBezTo>
                      <a:cubicBezTo>
                        <a:pt x="160" y="443"/>
                        <a:pt x="167" y="431"/>
                        <a:pt x="165" y="415"/>
                      </a:cubicBezTo>
                      <a:cubicBezTo>
                        <a:pt x="158" y="374"/>
                        <a:pt x="148" y="339"/>
                        <a:pt x="122" y="311"/>
                      </a:cubicBezTo>
                      <a:cubicBezTo>
                        <a:pt x="122" y="311"/>
                        <a:pt x="122" y="310"/>
                        <a:pt x="122" y="310"/>
                      </a:cubicBezTo>
                      <a:cubicBezTo>
                        <a:pt x="101" y="288"/>
                        <a:pt x="73" y="271"/>
                        <a:pt x="42" y="264"/>
                      </a:cubicBezTo>
                      <a:cubicBezTo>
                        <a:pt x="16" y="236"/>
                        <a:pt x="0" y="198"/>
                        <a:pt x="0" y="157"/>
                      </a:cubicBezTo>
                      <a:cubicBezTo>
                        <a:pt x="0" y="70"/>
                        <a:pt x="70" y="0"/>
                        <a:pt x="156" y="0"/>
                      </a:cubicBezTo>
                      <a:close/>
                    </a:path>
                  </a:pathLst>
                </a:custGeom>
                <a:solidFill>
                  <a:srgbClr val="7A000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id-ID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" name="Freeform 108"/>
                <p:cNvSpPr>
                  <a:spLocks/>
                </p:cNvSpPr>
                <p:nvPr/>
              </p:nvSpPr>
              <p:spPr bwMode="auto">
                <a:xfrm>
                  <a:off x="2597150" y="412750"/>
                  <a:ext cx="2244725" cy="4105275"/>
                </a:xfrm>
                <a:custGeom>
                  <a:avLst/>
                  <a:gdLst>
                    <a:gd name="T0" fmla="*/ 298 w 596"/>
                    <a:gd name="T1" fmla="*/ 1092 h 1092"/>
                    <a:gd name="T2" fmla="*/ 159 w 596"/>
                    <a:gd name="T3" fmla="*/ 1092 h 1092"/>
                    <a:gd name="T4" fmla="*/ 21 w 596"/>
                    <a:gd name="T5" fmla="*/ 513 h 1092"/>
                    <a:gd name="T6" fmla="*/ 298 w 596"/>
                    <a:gd name="T7" fmla="*/ 0 h 1092"/>
                    <a:gd name="T8" fmla="*/ 299 w 596"/>
                    <a:gd name="T9" fmla="*/ 0 h 1092"/>
                    <a:gd name="T10" fmla="*/ 575 w 596"/>
                    <a:gd name="T11" fmla="*/ 513 h 1092"/>
                    <a:gd name="T12" fmla="*/ 437 w 596"/>
                    <a:gd name="T13" fmla="*/ 1092 h 1092"/>
                    <a:gd name="T14" fmla="*/ 298 w 596"/>
                    <a:gd name="T15" fmla="*/ 1092 h 10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96" h="1092">
                      <a:moveTo>
                        <a:pt x="298" y="1092"/>
                      </a:moveTo>
                      <a:cubicBezTo>
                        <a:pt x="159" y="1092"/>
                        <a:pt x="159" y="1092"/>
                        <a:pt x="159" y="1092"/>
                      </a:cubicBezTo>
                      <a:cubicBezTo>
                        <a:pt x="31" y="824"/>
                        <a:pt x="21" y="513"/>
                        <a:pt x="21" y="513"/>
                      </a:cubicBezTo>
                      <a:cubicBezTo>
                        <a:pt x="0" y="212"/>
                        <a:pt x="298" y="0"/>
                        <a:pt x="298" y="0"/>
                      </a:cubicBezTo>
                      <a:cubicBezTo>
                        <a:pt x="299" y="0"/>
                        <a:pt x="299" y="0"/>
                        <a:pt x="299" y="0"/>
                      </a:cubicBezTo>
                      <a:cubicBezTo>
                        <a:pt x="299" y="0"/>
                        <a:pt x="596" y="212"/>
                        <a:pt x="575" y="513"/>
                      </a:cubicBezTo>
                      <a:cubicBezTo>
                        <a:pt x="575" y="513"/>
                        <a:pt x="566" y="824"/>
                        <a:pt x="437" y="1092"/>
                      </a:cubicBezTo>
                      <a:lnTo>
                        <a:pt x="298" y="1092"/>
                      </a:ln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id-ID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" name="Freeform 109"/>
                <p:cNvSpPr>
                  <a:spLocks/>
                </p:cNvSpPr>
                <p:nvPr/>
              </p:nvSpPr>
              <p:spPr bwMode="auto">
                <a:xfrm>
                  <a:off x="2728913" y="2792413"/>
                  <a:ext cx="1987550" cy="647700"/>
                </a:xfrm>
                <a:custGeom>
                  <a:avLst/>
                  <a:gdLst>
                    <a:gd name="T0" fmla="*/ 508 w 528"/>
                    <a:gd name="T1" fmla="*/ 124 h 172"/>
                    <a:gd name="T2" fmla="*/ 528 w 528"/>
                    <a:gd name="T3" fmla="*/ 0 h 172"/>
                    <a:gd name="T4" fmla="*/ 248 w 528"/>
                    <a:gd name="T5" fmla="*/ 66 h 172"/>
                    <a:gd name="T6" fmla="*/ 0 w 528"/>
                    <a:gd name="T7" fmla="*/ 15 h 172"/>
                    <a:gd name="T8" fmla="*/ 21 w 528"/>
                    <a:gd name="T9" fmla="*/ 136 h 172"/>
                    <a:gd name="T10" fmla="*/ 248 w 528"/>
                    <a:gd name="T11" fmla="*/ 172 h 172"/>
                    <a:gd name="T12" fmla="*/ 508 w 528"/>
                    <a:gd name="T13" fmla="*/ 124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8" h="172">
                      <a:moveTo>
                        <a:pt x="508" y="124"/>
                      </a:moveTo>
                      <a:cubicBezTo>
                        <a:pt x="517" y="79"/>
                        <a:pt x="524" y="36"/>
                        <a:pt x="528" y="0"/>
                      </a:cubicBezTo>
                      <a:cubicBezTo>
                        <a:pt x="444" y="42"/>
                        <a:pt x="349" y="66"/>
                        <a:pt x="248" y="66"/>
                      </a:cubicBezTo>
                      <a:cubicBezTo>
                        <a:pt x="160" y="66"/>
                        <a:pt x="76" y="48"/>
                        <a:pt x="0" y="15"/>
                      </a:cubicBezTo>
                      <a:cubicBezTo>
                        <a:pt x="5" y="51"/>
                        <a:pt x="12" y="92"/>
                        <a:pt x="21" y="136"/>
                      </a:cubicBezTo>
                      <a:cubicBezTo>
                        <a:pt x="92" y="159"/>
                        <a:pt x="169" y="172"/>
                        <a:pt x="248" y="172"/>
                      </a:cubicBezTo>
                      <a:cubicBezTo>
                        <a:pt x="340" y="172"/>
                        <a:pt x="427" y="155"/>
                        <a:pt x="508" y="124"/>
                      </a:cubicBezTo>
                      <a:close/>
                    </a:path>
                  </a:pathLst>
                </a:custGeom>
                <a:solidFill>
                  <a:srgbClr val="7A000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id-ID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0" name="Freeform 110"/>
                <p:cNvSpPr>
                  <a:spLocks/>
                </p:cNvSpPr>
                <p:nvPr/>
              </p:nvSpPr>
              <p:spPr bwMode="auto">
                <a:xfrm>
                  <a:off x="2668588" y="1962150"/>
                  <a:ext cx="2100262" cy="530225"/>
                </a:xfrm>
                <a:custGeom>
                  <a:avLst/>
                  <a:gdLst>
                    <a:gd name="T0" fmla="*/ 557 w 558"/>
                    <a:gd name="T1" fmla="*/ 80 h 141"/>
                    <a:gd name="T2" fmla="*/ 552 w 558"/>
                    <a:gd name="T3" fmla="*/ 0 h 141"/>
                    <a:gd name="T4" fmla="*/ 278 w 558"/>
                    <a:gd name="T5" fmla="*/ 62 h 141"/>
                    <a:gd name="T6" fmla="*/ 6 w 558"/>
                    <a:gd name="T7" fmla="*/ 1 h 141"/>
                    <a:gd name="T8" fmla="*/ 2 w 558"/>
                    <a:gd name="T9" fmla="*/ 92 h 141"/>
                    <a:gd name="T10" fmla="*/ 264 w 558"/>
                    <a:gd name="T11" fmla="*/ 141 h 141"/>
                    <a:gd name="T12" fmla="*/ 557 w 558"/>
                    <a:gd name="T13" fmla="*/ 8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8" h="141">
                      <a:moveTo>
                        <a:pt x="557" y="80"/>
                      </a:moveTo>
                      <a:cubicBezTo>
                        <a:pt x="558" y="53"/>
                        <a:pt x="556" y="26"/>
                        <a:pt x="552" y="0"/>
                      </a:cubicBezTo>
                      <a:cubicBezTo>
                        <a:pt x="469" y="40"/>
                        <a:pt x="376" y="62"/>
                        <a:pt x="278" y="62"/>
                      </a:cubicBezTo>
                      <a:cubicBezTo>
                        <a:pt x="181" y="62"/>
                        <a:pt x="88" y="40"/>
                        <a:pt x="6" y="1"/>
                      </a:cubicBezTo>
                      <a:cubicBezTo>
                        <a:pt x="2" y="31"/>
                        <a:pt x="0" y="61"/>
                        <a:pt x="2" y="92"/>
                      </a:cubicBezTo>
                      <a:cubicBezTo>
                        <a:pt x="84" y="123"/>
                        <a:pt x="172" y="141"/>
                        <a:pt x="264" y="141"/>
                      </a:cubicBezTo>
                      <a:cubicBezTo>
                        <a:pt x="368" y="141"/>
                        <a:pt x="467" y="119"/>
                        <a:pt x="557" y="80"/>
                      </a:cubicBezTo>
                      <a:close/>
                    </a:path>
                  </a:pathLst>
                </a:custGeom>
                <a:solidFill>
                  <a:srgbClr val="7A000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id-ID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" name="Oval 111"/>
                <p:cNvSpPr>
                  <a:spLocks noChangeArrowheads="1"/>
                </p:cNvSpPr>
                <p:nvPr/>
              </p:nvSpPr>
              <p:spPr bwMode="auto">
                <a:xfrm>
                  <a:off x="3587750" y="2214563"/>
                  <a:ext cx="255587" cy="255588"/>
                </a:xfrm>
                <a:prstGeom prst="ellipse">
                  <a:avLst/>
                </a:pr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id-ID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2" name="Oval 112"/>
                <p:cNvSpPr>
                  <a:spLocks noChangeArrowheads="1"/>
                </p:cNvSpPr>
                <p:nvPr/>
              </p:nvSpPr>
              <p:spPr bwMode="auto">
                <a:xfrm>
                  <a:off x="3587750" y="2214563"/>
                  <a:ext cx="255587" cy="255588"/>
                </a:xfrm>
                <a:prstGeom prst="ellipse">
                  <a:avLst/>
                </a:pr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id-ID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3" name="Oval 113"/>
                <p:cNvSpPr>
                  <a:spLocks noChangeArrowheads="1"/>
                </p:cNvSpPr>
                <p:nvPr/>
              </p:nvSpPr>
              <p:spPr bwMode="auto">
                <a:xfrm>
                  <a:off x="3587750" y="2214563"/>
                  <a:ext cx="255587" cy="255588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id-ID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4" name="Oval 114"/>
                <p:cNvSpPr>
                  <a:spLocks noChangeArrowheads="1"/>
                </p:cNvSpPr>
                <p:nvPr/>
              </p:nvSpPr>
              <p:spPr bwMode="auto">
                <a:xfrm>
                  <a:off x="3602038" y="2635250"/>
                  <a:ext cx="207962" cy="203200"/>
                </a:xfrm>
                <a:prstGeom prst="ellipse">
                  <a:avLst/>
                </a:pr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id-ID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5" name="Oval 115"/>
                <p:cNvSpPr>
                  <a:spLocks noChangeArrowheads="1"/>
                </p:cNvSpPr>
                <p:nvPr/>
              </p:nvSpPr>
              <p:spPr bwMode="auto">
                <a:xfrm>
                  <a:off x="3602038" y="2635250"/>
                  <a:ext cx="207962" cy="203200"/>
                </a:xfrm>
                <a:prstGeom prst="ellipse">
                  <a:avLst/>
                </a:pr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id-ID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6" name="Oval 116"/>
                <p:cNvSpPr>
                  <a:spLocks noChangeArrowheads="1"/>
                </p:cNvSpPr>
                <p:nvPr/>
              </p:nvSpPr>
              <p:spPr bwMode="auto">
                <a:xfrm>
                  <a:off x="3602038" y="2635250"/>
                  <a:ext cx="207962" cy="20320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id-ID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7" name="Oval 117"/>
                <p:cNvSpPr>
                  <a:spLocks noChangeArrowheads="1"/>
                </p:cNvSpPr>
                <p:nvPr/>
              </p:nvSpPr>
              <p:spPr bwMode="auto">
                <a:xfrm>
                  <a:off x="3602038" y="2987675"/>
                  <a:ext cx="207962" cy="203200"/>
                </a:xfrm>
                <a:prstGeom prst="ellipse">
                  <a:avLst/>
                </a:pr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id-ID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8" name="Oval 118"/>
                <p:cNvSpPr>
                  <a:spLocks noChangeArrowheads="1"/>
                </p:cNvSpPr>
                <p:nvPr/>
              </p:nvSpPr>
              <p:spPr bwMode="auto">
                <a:xfrm>
                  <a:off x="3602038" y="2987675"/>
                  <a:ext cx="207962" cy="203200"/>
                </a:xfrm>
                <a:prstGeom prst="ellipse">
                  <a:avLst/>
                </a:pr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id-ID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" name="Oval 119"/>
                <p:cNvSpPr>
                  <a:spLocks noChangeArrowheads="1"/>
                </p:cNvSpPr>
                <p:nvPr/>
              </p:nvSpPr>
              <p:spPr bwMode="auto">
                <a:xfrm>
                  <a:off x="3602038" y="2987675"/>
                  <a:ext cx="207962" cy="20320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id-ID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" name="Freeform 120"/>
                <p:cNvSpPr>
                  <a:spLocks/>
                </p:cNvSpPr>
                <p:nvPr/>
              </p:nvSpPr>
              <p:spPr bwMode="auto">
                <a:xfrm>
                  <a:off x="3568700" y="3319463"/>
                  <a:ext cx="293687" cy="1863725"/>
                </a:xfrm>
                <a:custGeom>
                  <a:avLst/>
                  <a:gdLst>
                    <a:gd name="T0" fmla="*/ 77 w 78"/>
                    <a:gd name="T1" fmla="*/ 48 h 496"/>
                    <a:gd name="T2" fmla="*/ 78 w 78"/>
                    <a:gd name="T3" fmla="*/ 39 h 496"/>
                    <a:gd name="T4" fmla="*/ 39 w 78"/>
                    <a:gd name="T5" fmla="*/ 0 h 496"/>
                    <a:gd name="T6" fmla="*/ 0 w 78"/>
                    <a:gd name="T7" fmla="*/ 40 h 496"/>
                    <a:gd name="T8" fmla="*/ 18 w 78"/>
                    <a:gd name="T9" fmla="*/ 475 h 496"/>
                    <a:gd name="T10" fmla="*/ 19 w 78"/>
                    <a:gd name="T11" fmla="*/ 475 h 496"/>
                    <a:gd name="T12" fmla="*/ 19 w 78"/>
                    <a:gd name="T13" fmla="*/ 475 h 496"/>
                    <a:gd name="T14" fmla="*/ 40 w 78"/>
                    <a:gd name="T15" fmla="*/ 496 h 496"/>
                    <a:gd name="T16" fmla="*/ 61 w 78"/>
                    <a:gd name="T17" fmla="*/ 475 h 496"/>
                    <a:gd name="T18" fmla="*/ 61 w 78"/>
                    <a:gd name="T19" fmla="*/ 475 h 496"/>
                    <a:gd name="T20" fmla="*/ 61 w 78"/>
                    <a:gd name="T21" fmla="*/ 475 h 496"/>
                    <a:gd name="T22" fmla="*/ 77 w 78"/>
                    <a:gd name="T23" fmla="*/ 48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" h="496">
                      <a:moveTo>
                        <a:pt x="77" y="48"/>
                      </a:moveTo>
                      <a:cubicBezTo>
                        <a:pt x="77" y="45"/>
                        <a:pt x="78" y="42"/>
                        <a:pt x="78" y="39"/>
                      </a:cubicBezTo>
                      <a:cubicBezTo>
                        <a:pt x="78" y="18"/>
                        <a:pt x="60" y="0"/>
                        <a:pt x="39" y="0"/>
                      </a:cubicBezTo>
                      <a:cubicBezTo>
                        <a:pt x="17" y="0"/>
                        <a:pt x="0" y="18"/>
                        <a:pt x="0" y="40"/>
                      </a:cubicBezTo>
                      <a:cubicBezTo>
                        <a:pt x="18" y="475"/>
                        <a:pt x="18" y="475"/>
                        <a:pt x="18" y="475"/>
                      </a:cubicBezTo>
                      <a:cubicBezTo>
                        <a:pt x="19" y="475"/>
                        <a:pt x="19" y="475"/>
                        <a:pt x="19" y="475"/>
                      </a:cubicBezTo>
                      <a:cubicBezTo>
                        <a:pt x="19" y="475"/>
                        <a:pt x="19" y="475"/>
                        <a:pt x="19" y="475"/>
                      </a:cubicBezTo>
                      <a:cubicBezTo>
                        <a:pt x="19" y="487"/>
                        <a:pt x="29" y="496"/>
                        <a:pt x="40" y="496"/>
                      </a:cubicBezTo>
                      <a:cubicBezTo>
                        <a:pt x="52" y="496"/>
                        <a:pt x="61" y="487"/>
                        <a:pt x="61" y="475"/>
                      </a:cubicBezTo>
                      <a:cubicBezTo>
                        <a:pt x="61" y="475"/>
                        <a:pt x="61" y="475"/>
                        <a:pt x="61" y="475"/>
                      </a:cubicBezTo>
                      <a:cubicBezTo>
                        <a:pt x="61" y="475"/>
                        <a:pt x="61" y="475"/>
                        <a:pt x="61" y="475"/>
                      </a:cubicBezTo>
                      <a:lnTo>
                        <a:pt x="77" y="48"/>
                      </a:lnTo>
                      <a:close/>
                    </a:path>
                  </a:pathLst>
                </a:custGeom>
                <a:solidFill>
                  <a:srgbClr val="7A000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id-ID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" name="Oval 121"/>
                <p:cNvSpPr>
                  <a:spLocks noChangeArrowheads="1"/>
                </p:cNvSpPr>
                <p:nvPr/>
              </p:nvSpPr>
              <p:spPr bwMode="auto">
                <a:xfrm>
                  <a:off x="3360738" y="1187450"/>
                  <a:ext cx="735012" cy="7334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id-ID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2" name="Freeform 122"/>
                <p:cNvSpPr>
                  <a:spLocks noEditPoints="1"/>
                </p:cNvSpPr>
                <p:nvPr/>
              </p:nvSpPr>
              <p:spPr bwMode="auto">
                <a:xfrm>
                  <a:off x="3319463" y="1157288"/>
                  <a:ext cx="790575" cy="790575"/>
                </a:xfrm>
                <a:custGeom>
                  <a:avLst/>
                  <a:gdLst>
                    <a:gd name="T0" fmla="*/ 105 w 210"/>
                    <a:gd name="T1" fmla="*/ 0 h 210"/>
                    <a:gd name="T2" fmla="*/ 0 w 210"/>
                    <a:gd name="T3" fmla="*/ 105 h 210"/>
                    <a:gd name="T4" fmla="*/ 105 w 210"/>
                    <a:gd name="T5" fmla="*/ 210 h 210"/>
                    <a:gd name="T6" fmla="*/ 210 w 210"/>
                    <a:gd name="T7" fmla="*/ 105 h 210"/>
                    <a:gd name="T8" fmla="*/ 105 w 210"/>
                    <a:gd name="T9" fmla="*/ 0 h 210"/>
                    <a:gd name="T10" fmla="*/ 105 w 210"/>
                    <a:gd name="T11" fmla="*/ 193 h 210"/>
                    <a:gd name="T12" fmla="*/ 17 w 210"/>
                    <a:gd name="T13" fmla="*/ 105 h 210"/>
                    <a:gd name="T14" fmla="*/ 105 w 210"/>
                    <a:gd name="T15" fmla="*/ 18 h 210"/>
                    <a:gd name="T16" fmla="*/ 192 w 210"/>
                    <a:gd name="T17" fmla="*/ 105 h 210"/>
                    <a:gd name="T18" fmla="*/ 105 w 210"/>
                    <a:gd name="T19" fmla="*/ 193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0" h="210">
                      <a:moveTo>
                        <a:pt x="105" y="0"/>
                      </a:moveTo>
                      <a:cubicBezTo>
                        <a:pt x="47" y="0"/>
                        <a:pt x="0" y="47"/>
                        <a:pt x="0" y="105"/>
                      </a:cubicBezTo>
                      <a:cubicBezTo>
                        <a:pt x="0" y="163"/>
                        <a:pt x="47" y="210"/>
                        <a:pt x="105" y="210"/>
                      </a:cubicBezTo>
                      <a:cubicBezTo>
                        <a:pt x="163" y="210"/>
                        <a:pt x="210" y="163"/>
                        <a:pt x="210" y="105"/>
                      </a:cubicBezTo>
                      <a:cubicBezTo>
                        <a:pt x="210" y="47"/>
                        <a:pt x="163" y="0"/>
                        <a:pt x="105" y="0"/>
                      </a:cubicBezTo>
                      <a:close/>
                      <a:moveTo>
                        <a:pt x="105" y="193"/>
                      </a:moveTo>
                      <a:cubicBezTo>
                        <a:pt x="56" y="193"/>
                        <a:pt x="17" y="154"/>
                        <a:pt x="17" y="105"/>
                      </a:cubicBezTo>
                      <a:cubicBezTo>
                        <a:pt x="17" y="57"/>
                        <a:pt x="56" y="18"/>
                        <a:pt x="105" y="18"/>
                      </a:cubicBezTo>
                      <a:cubicBezTo>
                        <a:pt x="153" y="18"/>
                        <a:pt x="192" y="57"/>
                        <a:pt x="192" y="105"/>
                      </a:cubicBezTo>
                      <a:cubicBezTo>
                        <a:pt x="192" y="154"/>
                        <a:pt x="153" y="193"/>
                        <a:pt x="105" y="193"/>
                      </a:cubicBezTo>
                      <a:close/>
                    </a:path>
                  </a:pathLst>
                </a:custGeom>
                <a:solidFill>
                  <a:srgbClr val="7A000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id-ID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  <p:sp>
          <p:nvSpPr>
            <p:cNvPr id="104" name="Freeform 457"/>
            <p:cNvSpPr>
              <a:spLocks/>
            </p:cNvSpPr>
            <p:nvPr/>
          </p:nvSpPr>
          <p:spPr bwMode="auto">
            <a:xfrm>
              <a:off x="8383672" y="1476135"/>
              <a:ext cx="43540" cy="32524"/>
            </a:xfrm>
            <a:custGeom>
              <a:avLst/>
              <a:gdLst>
                <a:gd name="T0" fmla="*/ 39 w 63"/>
                <a:gd name="T1" fmla="*/ 40 h 47"/>
                <a:gd name="T2" fmla="*/ 57 w 63"/>
                <a:gd name="T3" fmla="*/ 0 h 47"/>
                <a:gd name="T4" fmla="*/ 35 w 63"/>
                <a:gd name="T5" fmla="*/ 35 h 47"/>
                <a:gd name="T6" fmla="*/ 0 w 63"/>
                <a:gd name="T7" fmla="*/ 40 h 47"/>
                <a:gd name="T8" fmla="*/ 39 w 63"/>
                <a:gd name="T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7">
                  <a:moveTo>
                    <a:pt x="39" y="40"/>
                  </a:moveTo>
                  <a:cubicBezTo>
                    <a:pt x="55" y="32"/>
                    <a:pt x="63" y="15"/>
                    <a:pt x="57" y="0"/>
                  </a:cubicBezTo>
                  <a:cubicBezTo>
                    <a:pt x="58" y="14"/>
                    <a:pt x="50" y="27"/>
                    <a:pt x="35" y="35"/>
                  </a:cubicBezTo>
                  <a:cubicBezTo>
                    <a:pt x="24" y="40"/>
                    <a:pt x="11" y="43"/>
                    <a:pt x="0" y="40"/>
                  </a:cubicBezTo>
                  <a:cubicBezTo>
                    <a:pt x="11" y="46"/>
                    <a:pt x="26" y="47"/>
                    <a:pt x="39" y="4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 sz="21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Oval 194"/>
            <p:cNvSpPr/>
            <p:nvPr/>
          </p:nvSpPr>
          <p:spPr>
            <a:xfrm>
              <a:off x="1306828" y="2008681"/>
              <a:ext cx="289691" cy="2896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26" tIns="25714" rIns="51426" bIns="25714" rtlCol="0" anchor="ctr"/>
            <a:lstStyle/>
            <a:p>
              <a:pPr algn="ctr" defTabSz="685800"/>
              <a:endParaRPr lang="id-ID" sz="21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5" name="Oval 256"/>
            <p:cNvSpPr/>
            <p:nvPr/>
          </p:nvSpPr>
          <p:spPr>
            <a:xfrm>
              <a:off x="3592427" y="1693900"/>
              <a:ext cx="289691" cy="2896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26" tIns="25714" rIns="51426" bIns="25714" rtlCol="0" anchor="ctr"/>
            <a:lstStyle/>
            <a:p>
              <a:pPr algn="ctr" defTabSz="685800"/>
              <a:endParaRPr lang="id-ID" sz="21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7" name="Oval 291"/>
            <p:cNvSpPr/>
            <p:nvPr/>
          </p:nvSpPr>
          <p:spPr>
            <a:xfrm>
              <a:off x="3583240" y="3083611"/>
              <a:ext cx="289691" cy="2896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26" tIns="25714" rIns="51426" bIns="25714" rtlCol="0" anchor="ctr"/>
            <a:lstStyle/>
            <a:p>
              <a:pPr algn="ctr" defTabSz="685800"/>
              <a:endParaRPr lang="id-ID" sz="21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9" name="Oval 295"/>
            <p:cNvSpPr/>
            <p:nvPr/>
          </p:nvSpPr>
          <p:spPr>
            <a:xfrm>
              <a:off x="6456566" y="3230080"/>
              <a:ext cx="289691" cy="2896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26" tIns="25714" rIns="51426" bIns="25714" rtlCol="0" anchor="ctr"/>
            <a:lstStyle/>
            <a:p>
              <a:pPr algn="ctr" defTabSz="685800"/>
              <a:endParaRPr lang="id-ID" sz="21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1" name="文本框 13">
              <a:extLst>
                <a:ext uri="{FF2B5EF4-FFF2-40B4-BE49-F238E27FC236}">
                  <a16:creationId xmlns:a16="http://schemas.microsoft.com/office/drawing/2014/main" id="{387836C8-796A-45D7-A7C1-C225585C63FD}"/>
                </a:ext>
              </a:extLst>
            </p:cNvPr>
            <p:cNvSpPr txBox="1"/>
            <p:nvPr/>
          </p:nvSpPr>
          <p:spPr>
            <a:xfrm>
              <a:off x="6835608" y="3449784"/>
              <a:ext cx="1793153" cy="1381014"/>
            </a:xfrm>
            <a:prstGeom prst="rect">
              <a:avLst/>
            </a:prstGeom>
            <a:noFill/>
          </p:spPr>
          <p:txBody>
            <a:bodyPr wrap="square" lIns="49353" tIns="24676" rIns="49353" bIns="24676" rtlCol="0">
              <a:spAutoFit/>
            </a:bodyPr>
            <a:lstStyle/>
            <a:p>
              <a:pPr defTabSz="685800"/>
              <a:r>
                <a:rPr lang="ru-RU" altLang="zh-CN" sz="10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Open Sans" panose="020B0606030504020204" pitchFamily="34" charset="0"/>
                </a:rPr>
                <a:t>развитие психологически </a:t>
              </a:r>
              <a:r>
                <a:rPr lang="ru-RU" altLang="zh-CN" sz="1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Open Sans" panose="020B0606030504020204" pitchFamily="34" charset="0"/>
                </a:rPr>
                <a:t>гармоничной личности </a:t>
              </a:r>
            </a:p>
            <a:p>
              <a:pPr defTabSz="685800">
                <a:spcBef>
                  <a:spcPts val="600"/>
                </a:spcBef>
              </a:pPr>
              <a:r>
                <a:rPr lang="ru-RU" altLang="zh-CN" sz="1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Open Sans" panose="020B0606030504020204" pitchFamily="34" charset="0"/>
                </a:rPr>
                <a:t>построение индивидуального карьерного плана по выявленным талантам, способностям, интересам и ценностям</a:t>
              </a:r>
            </a:p>
            <a:p>
              <a:pPr defTabSz="685800"/>
              <a:r>
                <a:rPr lang="ru-RU" altLang="zh-CN" sz="1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Open Sans" panose="020B0606030504020204" pitchFamily="34" charset="0"/>
                </a:rPr>
                <a:t>  </a:t>
              </a:r>
            </a:p>
          </p:txBody>
        </p:sp>
        <p:sp>
          <p:nvSpPr>
            <p:cNvPr id="162" name="Oval 295">
              <a:extLst>
                <a:ext uri="{FF2B5EF4-FFF2-40B4-BE49-F238E27FC236}">
                  <a16:creationId xmlns:a16="http://schemas.microsoft.com/office/drawing/2014/main" id="{0A4E24B7-008B-4E74-AA96-57A4230E22BE}"/>
                </a:ext>
              </a:extLst>
            </p:cNvPr>
            <p:cNvSpPr/>
            <p:nvPr/>
          </p:nvSpPr>
          <p:spPr>
            <a:xfrm>
              <a:off x="6463953" y="1438239"/>
              <a:ext cx="289691" cy="2896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26" tIns="25714" rIns="51426" bIns="25714" rtlCol="0" anchor="ctr"/>
            <a:lstStyle/>
            <a:p>
              <a:pPr algn="ctr" defTabSz="685800"/>
              <a:endParaRPr lang="id-ID" sz="21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4" name="矩形 296">
              <a:extLst>
                <a:ext uri="{FF2B5EF4-FFF2-40B4-BE49-F238E27FC236}">
                  <a16:creationId xmlns:a16="http://schemas.microsoft.com/office/drawing/2014/main" id="{890A50C7-64C0-48C1-A052-21FEEBBD3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5781" y="1475120"/>
              <a:ext cx="1717043" cy="22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2185" tIns="31092" rIns="62185" bIns="31092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685800">
                <a:spcBef>
                  <a:spcPct val="0"/>
                </a:spcBef>
                <a:buNone/>
              </a:pPr>
              <a:r>
                <a:rPr lang="ru-RU" altLang="zh-CN" sz="1000" b="1" dirty="0">
                  <a:solidFill>
                    <a:srgbClr val="C00000"/>
                  </a:solidFill>
                </a:rPr>
                <a:t>РАЗВИТИЕ РЕГИОНА</a:t>
              </a:r>
              <a:endParaRPr lang="zh-CN" altLang="en-US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65" name="文本框 13">
              <a:extLst>
                <a:ext uri="{FF2B5EF4-FFF2-40B4-BE49-F238E27FC236}">
                  <a16:creationId xmlns:a16="http://schemas.microsoft.com/office/drawing/2014/main" id="{35D6E8FF-DAFF-4CB5-A3DC-B5750C845600}"/>
                </a:ext>
              </a:extLst>
            </p:cNvPr>
            <p:cNvSpPr txBox="1"/>
            <p:nvPr/>
          </p:nvSpPr>
          <p:spPr>
            <a:xfrm>
              <a:off x="6876716" y="1692151"/>
              <a:ext cx="1793151" cy="1224505"/>
            </a:xfrm>
            <a:prstGeom prst="rect">
              <a:avLst/>
            </a:prstGeom>
            <a:noFill/>
          </p:spPr>
          <p:txBody>
            <a:bodyPr wrap="square" lIns="49353" tIns="24676" rIns="49353" bIns="24676" rtlCol="0">
              <a:spAutoFit/>
            </a:bodyPr>
            <a:lstStyle/>
            <a:p>
              <a:pPr defTabSz="685800"/>
              <a:r>
                <a:rPr lang="ru-RU" altLang="zh-CN" sz="10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Open Sans" panose="020B0606030504020204" pitchFamily="34" charset="0"/>
                </a:rPr>
                <a:t>выявления талантов и организация индивидуальной траектории развития человека в регионе</a:t>
              </a:r>
            </a:p>
            <a:p>
              <a:pPr defTabSz="685800">
                <a:spcBef>
                  <a:spcPts val="600"/>
                </a:spcBef>
              </a:pPr>
              <a:r>
                <a:rPr lang="ru-RU" altLang="zh-CN" sz="1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cs typeface="Open Sans" panose="020B0606030504020204" pitchFamily="34" charset="0"/>
                </a:rPr>
                <a:t>формирование кадровой политики региона на основе реальных данных</a:t>
              </a:r>
            </a:p>
          </p:txBody>
        </p:sp>
        <p:sp>
          <p:nvSpPr>
            <p:cNvPr id="70" name="Oval 194"/>
            <p:cNvSpPr/>
            <p:nvPr/>
          </p:nvSpPr>
          <p:spPr>
            <a:xfrm>
              <a:off x="1284546" y="3453030"/>
              <a:ext cx="289691" cy="2896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26" tIns="25714" rIns="51426" bIns="25714" rtlCol="0" anchor="ctr"/>
            <a:lstStyle/>
            <a:p>
              <a:pPr algn="ctr" defTabSz="685800"/>
              <a:endParaRPr lang="id-ID" sz="21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A4D233BA-DCFD-4C37-A046-B4B9C6C6E549}"/>
              </a:ext>
            </a:extLst>
          </p:cNvPr>
          <p:cNvGrpSpPr/>
          <p:nvPr/>
        </p:nvGrpSpPr>
        <p:grpSpPr>
          <a:xfrm>
            <a:off x="225822" y="234824"/>
            <a:ext cx="5066257" cy="723688"/>
            <a:chOff x="225823" y="234824"/>
            <a:chExt cx="4873964" cy="723688"/>
          </a:xfrm>
        </p:grpSpPr>
        <p:grpSp>
          <p:nvGrpSpPr>
            <p:cNvPr id="153" name="Группа 152">
              <a:extLst>
                <a:ext uri="{FF2B5EF4-FFF2-40B4-BE49-F238E27FC236}">
                  <a16:creationId xmlns:a16="http://schemas.microsoft.com/office/drawing/2014/main" id="{8B25B3EA-6CB3-40A8-9181-9A6AC20AA288}"/>
                </a:ext>
              </a:extLst>
            </p:cNvPr>
            <p:cNvGrpSpPr/>
            <p:nvPr/>
          </p:nvGrpSpPr>
          <p:grpSpPr>
            <a:xfrm>
              <a:off x="225823" y="234824"/>
              <a:ext cx="4873964" cy="723688"/>
              <a:chOff x="225823" y="257040"/>
              <a:chExt cx="4873964" cy="723688"/>
            </a:xfrm>
          </p:grpSpPr>
          <p:pic>
            <p:nvPicPr>
              <p:cNvPr id="156" name="Shape 91">
                <a:extLst>
                  <a:ext uri="{FF2B5EF4-FFF2-40B4-BE49-F238E27FC236}">
                    <a16:creationId xmlns:a16="http://schemas.microsoft.com/office/drawing/2014/main" id="{BB0899F3-2718-4920-AD86-C81E26792D7D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 rotWithShape="1"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GlowEdge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8889"/>
              <a:stretch/>
            </p:blipFill>
            <p:spPr bwMode="auto">
              <a:xfrm>
                <a:off x="225823" y="257040"/>
                <a:ext cx="821732" cy="723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BE33D43B-B3AC-4562-AAC9-093C682F77DE}"/>
                  </a:ext>
                </a:extLst>
              </p:cNvPr>
              <p:cNvSpPr txBox="1"/>
              <p:nvPr/>
            </p:nvSpPr>
            <p:spPr>
              <a:xfrm>
                <a:off x="1084802" y="286363"/>
                <a:ext cx="40149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>
                    <a:solidFill>
                      <a:schemeClr val="accent1">
                        <a:lumMod val="75000"/>
                      </a:schemeClr>
                    </a:solidFill>
                  </a:rPr>
                  <a:t>О ЧЕМ ПРОЕКТ?</a:t>
                </a:r>
              </a:p>
            </p:txBody>
          </p:sp>
        </p:grpSp>
        <p:cxnSp>
          <p:nvCxnSpPr>
            <p:cNvPr id="155" name="Прямая соединительная линия 154">
              <a:extLst>
                <a:ext uri="{FF2B5EF4-FFF2-40B4-BE49-F238E27FC236}">
                  <a16:creationId xmlns:a16="http://schemas.microsoft.com/office/drawing/2014/main" id="{D7ED2B72-5061-47A2-A150-5215C03E6017}"/>
                </a:ext>
              </a:extLst>
            </p:cNvPr>
            <p:cNvCxnSpPr/>
            <p:nvPr/>
          </p:nvCxnSpPr>
          <p:spPr>
            <a:xfrm flipH="1">
              <a:off x="1178783" y="836712"/>
              <a:ext cx="3921004" cy="0"/>
            </a:xfrm>
            <a:prstGeom prst="line">
              <a:avLst/>
            </a:prstGeom>
            <a:ln w="158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DD3EE29F-AC97-491E-9081-F639C5943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22" y="5261307"/>
            <a:ext cx="1415166" cy="141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7BEAF0B-8919-4CD7-919D-8BB7D8CE2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88" y="4932323"/>
            <a:ext cx="1598907" cy="1918688"/>
          </a:xfrm>
          <a:prstGeom prst="rect">
            <a:avLst/>
          </a:prstGeom>
          <a:noFill/>
          <a:extLst/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0B61547-B7F4-4894-811D-07C53A87F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22" y="5229006"/>
            <a:ext cx="1648038" cy="143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0017E63-7E06-4C2F-87C8-40E89D184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434" y="5141864"/>
            <a:ext cx="1671512" cy="167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E9D5AFA-EE20-41F1-B188-C2BA257D0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50" b="93250" l="1444" r="97000">
                        <a14:foregroundMark x1="50000" y1="76000" x2="50000" y2="76000"/>
                        <a14:foregroundMark x1="70444" y1="58125" x2="70444" y2="58125"/>
                        <a14:foregroundMark x1="60222" y1="66375" x2="60222" y2="66375"/>
                        <a14:foregroundMark x1="59667" y1="67125" x2="59667" y2="67125"/>
                        <a14:foregroundMark x1="59667" y1="67125" x2="59667" y2="67125"/>
                        <a14:foregroundMark x1="59667" y1="67125" x2="59667" y2="67125"/>
                        <a14:foregroundMark x1="59667" y1="67125" x2="59667" y2="67125"/>
                        <a14:foregroundMark x1="27222" y1="88000" x2="27222" y2="88000"/>
                        <a14:foregroundMark x1="18222" y1="80500" x2="18222" y2="80500"/>
                        <a14:foregroundMark x1="12778" y1="80500" x2="12778" y2="80500"/>
                        <a14:foregroundMark x1="12222" y1="81250" x2="12222" y2="81250"/>
                        <a14:foregroundMark x1="57889" y1="81250" x2="57889" y2="81250"/>
                        <a14:foregroundMark x1="57889" y1="85750" x2="57889" y2="85750"/>
                        <a14:foregroundMark x1="72889" y1="54375" x2="72889" y2="54375"/>
                        <a14:foregroundMark x1="79444" y1="55875" x2="79444" y2="55875"/>
                        <a14:foregroundMark x1="75889" y1="46125" x2="52889" y2="81000"/>
                        <a14:foregroundMark x1="52889" y1="81000" x2="48889" y2="84250"/>
                        <a14:foregroundMark x1="73444" y1="64875" x2="54889" y2="82750"/>
                        <a14:foregroundMark x1="55444" y1="87250" x2="17889" y2="84375"/>
                        <a14:foregroundMark x1="17889" y1="84375" x2="9222" y2="78250"/>
                        <a14:foregroundMark x1="92667" y1="26625" x2="87333" y2="25250"/>
                        <a14:foregroundMark x1="97444" y1="25250" x2="97444" y2="21500"/>
                        <a14:foregroundMark x1="84222" y1="4250" x2="81889" y2="13250"/>
                        <a14:foregroundMark x1="58444" y1="65625" x2="45889" y2="82750"/>
                        <a14:foregroundMark x1="76444" y1="57375" x2="59667" y2="80500"/>
                        <a14:foregroundMark x1="57889" y1="61875" x2="43444" y2="85000"/>
                        <a14:foregroundMark x1="78222" y1="61875" x2="66889" y2="73750"/>
                        <a14:foregroundMark x1="30778" y1="93250" x2="40444" y2="91750"/>
                        <a14:foregroundMark x1="22444" y1="83500" x2="6222" y2="83500"/>
                        <a14:foregroundMark x1="9222" y1="73750" x2="6222" y2="83500"/>
                        <a14:foregroundMark x1="7444" y1="73000" x2="5556" y2="78250"/>
                        <a14:foregroundMark x1="2556" y1="80500" x2="1444" y2="78250"/>
                        <a14:foregroundMark x1="25444" y1="80500" x2="21778" y2="79750"/>
                      </a14:backgroundRemoval>
                    </a14:imgEffect>
                    <a14:imgEffect>
                      <a14:colorTemperature colorTemp="5607"/>
                    </a14:imgEffect>
                    <a14:imgEffect>
                      <a14:saturation sat="104000"/>
                    </a14:imgEffect>
                    <a14:imgEffect>
                      <a14:brightnessContrast bright="4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171" y="464936"/>
            <a:ext cx="1396873" cy="112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3751" y="2061848"/>
            <a:ext cx="455031" cy="3077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LSSchlangesans"/>
              </a:rPr>
              <a:t>02</a:t>
            </a:r>
            <a:endParaRPr lang="ru-RU" sz="1400" b="1" dirty="0">
              <a:solidFill>
                <a:schemeClr val="bg1"/>
              </a:solidFill>
              <a:latin typeface="ALSSchlangesan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20350" y="3501008"/>
            <a:ext cx="455031" cy="3077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LSSchlangesans"/>
              </a:rPr>
              <a:t>01</a:t>
            </a:r>
            <a:endParaRPr lang="ru-RU" sz="1400" b="1" dirty="0">
              <a:solidFill>
                <a:schemeClr val="bg1"/>
              </a:solidFill>
              <a:latin typeface="ALSSchlangesan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283015" y="1772479"/>
            <a:ext cx="455031" cy="3077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LSSchlangesans"/>
              </a:rPr>
              <a:t>03</a:t>
            </a:r>
            <a:endParaRPr lang="ru-RU" sz="1400" b="1" dirty="0">
              <a:solidFill>
                <a:schemeClr val="bg1"/>
              </a:solidFill>
              <a:latin typeface="ALSSchlangesan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281494" y="3140968"/>
            <a:ext cx="455031" cy="3077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LSSchlangesans"/>
              </a:rPr>
              <a:t>04</a:t>
            </a:r>
            <a:endParaRPr lang="ru-RU" sz="1400" b="1" dirty="0">
              <a:solidFill>
                <a:schemeClr val="bg1"/>
              </a:solidFill>
              <a:latin typeface="ALSSchlangesans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08813" y="3270820"/>
            <a:ext cx="455031" cy="3077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LSSchlangesans"/>
              </a:rPr>
              <a:t>05</a:t>
            </a:r>
            <a:endParaRPr lang="ru-RU" sz="1400" b="1" dirty="0">
              <a:solidFill>
                <a:schemeClr val="bg1"/>
              </a:solidFill>
              <a:latin typeface="ALSSchlangesan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221071" y="1521802"/>
            <a:ext cx="455031" cy="3077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LSSchlangesans"/>
              </a:rPr>
              <a:t>06</a:t>
            </a:r>
            <a:endParaRPr lang="ru-RU" sz="1400" b="1" dirty="0">
              <a:solidFill>
                <a:schemeClr val="bg1"/>
              </a:solidFill>
              <a:latin typeface="ALSSchlangesans"/>
            </a:endParaRPr>
          </a:p>
        </p:txBody>
      </p:sp>
    </p:spTree>
    <p:extLst>
      <p:ext uri="{BB962C8B-B14F-4D97-AF65-F5344CB8AC3E}">
        <p14:creationId xmlns:p14="http://schemas.microsoft.com/office/powerpoint/2010/main" val="27250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1295400" y="24414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5" name="Диаграмма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333681"/>
              </p:ext>
            </p:extLst>
          </p:nvPr>
        </p:nvGraphicFramePr>
        <p:xfrm>
          <a:off x="184456" y="1994928"/>
          <a:ext cx="2557906" cy="259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972908" y="2283943"/>
            <a:ext cx="983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471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школа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prstClr val="black"/>
                </a:solidFill>
                <a:latin typeface="Calibri"/>
              </a:rPr>
              <a:t>БУРЯТИИ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900621" y="3048646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00B5CC"/>
                </a:solidFill>
                <a:latin typeface="Calibri"/>
              </a:rPr>
              <a:t>423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B5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74019" y="3211381"/>
            <a:ext cx="681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B5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школа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700136" y="3573016"/>
            <a:ext cx="1747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prstClr val="black"/>
                </a:solidFill>
                <a:latin typeface="Calibri"/>
              </a:rPr>
              <a:t>Подключено к системе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автоматического 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тестирования Профконтур 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Бурятии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flipV="1">
            <a:off x="2766571" y="3519158"/>
            <a:ext cx="1489301" cy="12235"/>
          </a:xfrm>
          <a:prstGeom prst="line">
            <a:avLst/>
          </a:prstGeom>
          <a:ln w="15875">
            <a:solidFill>
              <a:srgbClr val="00B5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573844" y="1502165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>
                <a:solidFill>
                  <a:srgbClr val="00B5CC"/>
                </a:solidFill>
                <a:latin typeface="Calibri"/>
              </a:rPr>
              <a:t>90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B5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131840" y="1719902"/>
            <a:ext cx="299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3C4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74" name="Диаграмма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028879"/>
              </p:ext>
            </p:extLst>
          </p:nvPr>
        </p:nvGraphicFramePr>
        <p:xfrm>
          <a:off x="6598187" y="2905531"/>
          <a:ext cx="2100776" cy="1937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4624132" y="4797152"/>
            <a:ext cx="891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noProof="0" dirty="0">
                <a:solidFill>
                  <a:srgbClr val="00B0F0"/>
                </a:solidFill>
                <a:latin typeface="Calibri"/>
              </a:rPr>
              <a:t>40 875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653992" y="4131794"/>
            <a:ext cx="891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40 536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05026" y="4218127"/>
            <a:ext cx="1747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5-6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класс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222790213"/>
              </p:ext>
            </p:extLst>
          </p:nvPr>
        </p:nvGraphicFramePr>
        <p:xfrm>
          <a:off x="-606344" y="1320881"/>
          <a:ext cx="4224218" cy="3452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252375901"/>
              </p:ext>
            </p:extLst>
          </p:nvPr>
        </p:nvGraphicFramePr>
        <p:xfrm>
          <a:off x="6755624" y="3855478"/>
          <a:ext cx="3183055" cy="2653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4644008" y="4465228"/>
            <a:ext cx="891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636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92766" y="4546495"/>
            <a:ext cx="1747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7-8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класс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V="1">
            <a:off x="4501284" y="3162223"/>
            <a:ext cx="2256160" cy="11368"/>
          </a:xfrm>
          <a:prstGeom prst="line">
            <a:avLst/>
          </a:prstGeom>
          <a:ln w="15875">
            <a:solidFill>
              <a:srgbClr val="00B5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336501" y="1386491"/>
            <a:ext cx="4623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B5CC"/>
                </a:solidFill>
                <a:latin typeface="Calibri"/>
              </a:rPr>
              <a:t>ОБЩЕЕ КОЛИЧЕСТВО РЕЗУЛЬТАТОВ ТЕСТИРОВАНИЯ  ДИАГНОСТИКЕ В БУРЯТИИ </a:t>
            </a:r>
          </a:p>
          <a:p>
            <a:r>
              <a:rPr lang="ru-RU" dirty="0">
                <a:solidFill>
                  <a:srgbClr val="00B5CC"/>
                </a:solidFill>
                <a:latin typeface="Calibri"/>
              </a:rPr>
              <a:t> </a:t>
            </a:r>
            <a:r>
              <a:rPr lang="en-US" dirty="0">
                <a:solidFill>
                  <a:srgbClr val="00B5CC"/>
                </a:solidFill>
                <a:latin typeface="Calibri"/>
              </a:rPr>
              <a:t>   </a:t>
            </a:r>
            <a:r>
              <a:rPr lang="ru-RU" dirty="0">
                <a:solidFill>
                  <a:srgbClr val="00B5CC"/>
                </a:solidFill>
                <a:latin typeface="Calibri"/>
              </a:rPr>
              <a:t>                 </a:t>
            </a:r>
            <a:r>
              <a:rPr lang="en-US" sz="3600" b="1" dirty="0">
                <a:solidFill>
                  <a:srgbClr val="FF3300"/>
                </a:solidFill>
                <a:latin typeface="Calibri"/>
              </a:rPr>
              <a:t>1</a:t>
            </a:r>
            <a:r>
              <a:rPr lang="ru-RU" sz="3600" b="1" dirty="0">
                <a:solidFill>
                  <a:srgbClr val="FF3300"/>
                </a:solidFill>
                <a:latin typeface="Calibri"/>
              </a:rPr>
              <a:t>48 </a:t>
            </a:r>
            <a:r>
              <a:rPr lang="ru-RU" sz="3600" b="1" dirty="0">
                <a:solidFill>
                  <a:srgbClr val="FF3300"/>
                </a:solidFill>
              </a:rPr>
              <a:t>629</a:t>
            </a:r>
            <a:endParaRPr lang="ru-RU" sz="3600" dirty="0">
              <a:solidFill>
                <a:srgbClr val="00B5CC"/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26575" y="2802757"/>
            <a:ext cx="309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B5CC"/>
                </a:solidFill>
                <a:latin typeface="Calibri"/>
              </a:rPr>
              <a:t>ПРОФОРИЕНТАЦИЯ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6B82D5-099F-40F1-807E-9AD998930767}"/>
              </a:ext>
            </a:extLst>
          </p:cNvPr>
          <p:cNvSpPr txBox="1"/>
          <p:nvPr/>
        </p:nvSpPr>
        <p:spPr>
          <a:xfrm>
            <a:off x="291707" y="5658033"/>
            <a:ext cx="3964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B5CC"/>
                </a:solidFill>
                <a:latin typeface="Calibri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Calibri"/>
              </a:rPr>
              <a:t>+ 297 </a:t>
            </a:r>
            <a:r>
              <a:rPr lang="ru-RU" sz="2000" dirty="0">
                <a:latin typeface="Calibri"/>
              </a:rPr>
              <a:t>организаций по РФ  Протестировано в РФ  </a:t>
            </a:r>
            <a:r>
              <a:rPr lang="ru-RU" sz="2000" b="1" dirty="0">
                <a:solidFill>
                  <a:srgbClr val="FF0000"/>
                </a:solidFill>
                <a:latin typeface="Calibri"/>
              </a:rPr>
              <a:t>350 тыс. чел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Calibri"/>
              </a:rPr>
              <a:t>( вкл. Тестирование «Предпринимательские способности)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69532" y="4867675"/>
            <a:ext cx="1747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9-11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класс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97112" y="4811942"/>
            <a:ext cx="1337791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noProof="0" dirty="0">
                <a:solidFill>
                  <a:srgbClr val="00B0F0"/>
                </a:solidFill>
                <a:latin typeface="Calibri"/>
              </a:rPr>
              <a:t>48 962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35 000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наркозависимость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75894" y="609503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Риск употребления ПАВ, психологическое благополучие  и др.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71960" y="3795524"/>
            <a:ext cx="2368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B5CC"/>
                </a:solidFill>
                <a:latin typeface="Calibri"/>
              </a:rPr>
              <a:t>ПСИХОДИАГНОСТИКА </a:t>
            </a: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1026225925"/>
              </p:ext>
            </p:extLst>
          </p:nvPr>
        </p:nvGraphicFramePr>
        <p:xfrm>
          <a:off x="2530803" y="2486491"/>
          <a:ext cx="4464830" cy="3810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31" name="Прямая соединительная линия 30"/>
          <p:cNvCxnSpPr/>
          <p:nvPr/>
        </p:nvCxnSpPr>
        <p:spPr>
          <a:xfrm flipV="1">
            <a:off x="6757444" y="4117527"/>
            <a:ext cx="2256160" cy="11368"/>
          </a:xfrm>
          <a:prstGeom prst="line">
            <a:avLst/>
          </a:prstGeom>
          <a:ln w="15875">
            <a:solidFill>
              <a:srgbClr val="00B5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225823" y="234824"/>
            <a:ext cx="4873964" cy="723688"/>
            <a:chOff x="225823" y="234824"/>
            <a:chExt cx="4873964" cy="723688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225823" y="234824"/>
              <a:ext cx="4863980" cy="723688"/>
              <a:chOff x="225823" y="257040"/>
              <a:chExt cx="4863980" cy="723688"/>
            </a:xfrm>
          </p:grpSpPr>
          <p:pic>
            <p:nvPicPr>
              <p:cNvPr id="44" name="Shape 91"/>
              <p:cNvPicPr preferRelativeResize="0"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GlowEdge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8889"/>
              <a:stretch/>
            </p:blipFill>
            <p:spPr bwMode="auto">
              <a:xfrm>
                <a:off x="225823" y="257040"/>
                <a:ext cx="821732" cy="723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084802" y="286363"/>
                <a:ext cx="40050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ГЕОГРАФИЯ ПРОЕКТА</a:t>
                </a:r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1178783" y="836712"/>
              <a:ext cx="3921004" cy="0"/>
            </a:xfrm>
            <a:prstGeom prst="line">
              <a:avLst/>
            </a:prstGeom>
            <a:ln w="158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68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314">
            <a:extLst>
              <a:ext uri="{FF2B5EF4-FFF2-40B4-BE49-F238E27FC236}">
                <a16:creationId xmlns:a16="http://schemas.microsoft.com/office/drawing/2014/main" id="{6968CB46-E9EB-4EBF-9D98-6081728D6402}"/>
              </a:ext>
            </a:extLst>
          </p:cNvPr>
          <p:cNvSpPr/>
          <p:nvPr/>
        </p:nvSpPr>
        <p:spPr bwMode="auto">
          <a:xfrm>
            <a:off x="320693" y="3825262"/>
            <a:ext cx="1681120" cy="896136"/>
          </a:xfrm>
          <a:custGeom>
            <a:avLst/>
            <a:gdLst/>
            <a:ahLst/>
            <a:cxnLst>
              <a:cxn ang="0">
                <a:pos x="179" y="60"/>
              </a:cxn>
              <a:cxn ang="0">
                <a:pos x="175" y="50"/>
              </a:cxn>
              <a:cxn ang="0">
                <a:pos x="170" y="42"/>
              </a:cxn>
              <a:cxn ang="0">
                <a:pos x="160" y="37"/>
              </a:cxn>
              <a:cxn ang="0">
                <a:pos x="148" y="33"/>
              </a:cxn>
              <a:cxn ang="0">
                <a:pos x="147" y="28"/>
              </a:cxn>
              <a:cxn ang="0">
                <a:pos x="141" y="19"/>
              </a:cxn>
              <a:cxn ang="0">
                <a:pos x="133" y="12"/>
              </a:cxn>
              <a:cxn ang="0">
                <a:pos x="121" y="9"/>
              </a:cxn>
              <a:cxn ang="0">
                <a:pos x="115" y="8"/>
              </a:cxn>
              <a:cxn ang="0">
                <a:pos x="103" y="10"/>
              </a:cxn>
              <a:cxn ang="0">
                <a:pos x="93" y="15"/>
              </a:cxn>
              <a:cxn ang="0">
                <a:pos x="88" y="9"/>
              </a:cxn>
              <a:cxn ang="0">
                <a:pos x="72" y="1"/>
              </a:cxn>
              <a:cxn ang="0">
                <a:pos x="64" y="0"/>
              </a:cxn>
              <a:cxn ang="0">
                <a:pos x="50" y="3"/>
              </a:cxn>
              <a:cxn ang="0">
                <a:pos x="39" y="8"/>
              </a:cxn>
              <a:cxn ang="0">
                <a:pos x="32" y="17"/>
              </a:cxn>
              <a:cxn ang="0">
                <a:pos x="30" y="27"/>
              </a:cxn>
              <a:cxn ang="0">
                <a:pos x="31" y="33"/>
              </a:cxn>
              <a:cxn ang="0">
                <a:pos x="24" y="34"/>
              </a:cxn>
              <a:cxn ang="0">
                <a:pos x="13" y="39"/>
              </a:cxn>
              <a:cxn ang="0">
                <a:pos x="5" y="45"/>
              </a:cxn>
              <a:cxn ang="0">
                <a:pos x="0" y="54"/>
              </a:cxn>
              <a:cxn ang="0">
                <a:pos x="0" y="60"/>
              </a:cxn>
              <a:cxn ang="0">
                <a:pos x="2" y="69"/>
              </a:cxn>
              <a:cxn ang="0">
                <a:pos x="9" y="77"/>
              </a:cxn>
              <a:cxn ang="0">
                <a:pos x="17" y="83"/>
              </a:cxn>
              <a:cxn ang="0">
                <a:pos x="30" y="86"/>
              </a:cxn>
              <a:cxn ang="0">
                <a:pos x="32" y="86"/>
              </a:cxn>
              <a:cxn ang="0">
                <a:pos x="34" y="86"/>
              </a:cxn>
              <a:cxn ang="0">
                <a:pos x="35" y="86"/>
              </a:cxn>
              <a:cxn ang="0">
                <a:pos x="147" y="86"/>
              </a:cxn>
              <a:cxn ang="0">
                <a:pos x="154" y="85"/>
              </a:cxn>
              <a:cxn ang="0">
                <a:pos x="165" y="80"/>
              </a:cxn>
              <a:cxn ang="0">
                <a:pos x="173" y="74"/>
              </a:cxn>
              <a:cxn ang="0">
                <a:pos x="178" y="64"/>
              </a:cxn>
              <a:cxn ang="0">
                <a:pos x="179" y="60"/>
              </a:cxn>
            </a:cxnLst>
            <a:rect l="0" t="0" r="r" b="b"/>
            <a:pathLst>
              <a:path w="179" h="86">
                <a:moveTo>
                  <a:pt x="179" y="60"/>
                </a:moveTo>
                <a:lnTo>
                  <a:pt x="179" y="60"/>
                </a:lnTo>
                <a:lnTo>
                  <a:pt x="178" y="54"/>
                </a:lnTo>
                <a:lnTo>
                  <a:pt x="175" y="50"/>
                </a:lnTo>
                <a:lnTo>
                  <a:pt x="173" y="45"/>
                </a:lnTo>
                <a:lnTo>
                  <a:pt x="170" y="42"/>
                </a:lnTo>
                <a:lnTo>
                  <a:pt x="166" y="39"/>
                </a:lnTo>
                <a:lnTo>
                  <a:pt x="160" y="37"/>
                </a:lnTo>
                <a:lnTo>
                  <a:pt x="155" y="34"/>
                </a:lnTo>
                <a:lnTo>
                  <a:pt x="148" y="33"/>
                </a:lnTo>
                <a:lnTo>
                  <a:pt x="148" y="33"/>
                </a:lnTo>
                <a:lnTo>
                  <a:pt x="147" y="28"/>
                </a:lnTo>
                <a:lnTo>
                  <a:pt x="145" y="23"/>
                </a:lnTo>
                <a:lnTo>
                  <a:pt x="141" y="19"/>
                </a:lnTo>
                <a:lnTo>
                  <a:pt x="138" y="16"/>
                </a:lnTo>
                <a:lnTo>
                  <a:pt x="133" y="12"/>
                </a:lnTo>
                <a:lnTo>
                  <a:pt x="127" y="10"/>
                </a:lnTo>
                <a:lnTo>
                  <a:pt x="121" y="9"/>
                </a:lnTo>
                <a:lnTo>
                  <a:pt x="115" y="8"/>
                </a:lnTo>
                <a:lnTo>
                  <a:pt x="115" y="8"/>
                </a:lnTo>
                <a:lnTo>
                  <a:pt x="109" y="9"/>
                </a:lnTo>
                <a:lnTo>
                  <a:pt x="103" y="10"/>
                </a:lnTo>
                <a:lnTo>
                  <a:pt x="98" y="12"/>
                </a:lnTo>
                <a:lnTo>
                  <a:pt x="93" y="15"/>
                </a:lnTo>
                <a:lnTo>
                  <a:pt x="93" y="15"/>
                </a:lnTo>
                <a:lnTo>
                  <a:pt x="88" y="9"/>
                </a:lnTo>
                <a:lnTo>
                  <a:pt x="81" y="5"/>
                </a:lnTo>
                <a:lnTo>
                  <a:pt x="72" y="1"/>
                </a:lnTo>
                <a:lnTo>
                  <a:pt x="64" y="0"/>
                </a:lnTo>
                <a:lnTo>
                  <a:pt x="64" y="0"/>
                </a:lnTo>
                <a:lnTo>
                  <a:pt x="56" y="1"/>
                </a:lnTo>
                <a:lnTo>
                  <a:pt x="50" y="3"/>
                </a:lnTo>
                <a:lnTo>
                  <a:pt x="44" y="5"/>
                </a:lnTo>
                <a:lnTo>
                  <a:pt x="39" y="8"/>
                </a:lnTo>
                <a:lnTo>
                  <a:pt x="35" y="12"/>
                </a:lnTo>
                <a:lnTo>
                  <a:pt x="32" y="17"/>
                </a:lnTo>
                <a:lnTo>
                  <a:pt x="31" y="21"/>
                </a:lnTo>
                <a:lnTo>
                  <a:pt x="30" y="27"/>
                </a:lnTo>
                <a:lnTo>
                  <a:pt x="30" y="27"/>
                </a:lnTo>
                <a:lnTo>
                  <a:pt x="31" y="33"/>
                </a:lnTo>
                <a:lnTo>
                  <a:pt x="31" y="33"/>
                </a:lnTo>
                <a:lnTo>
                  <a:pt x="24" y="34"/>
                </a:lnTo>
                <a:lnTo>
                  <a:pt x="19" y="35"/>
                </a:lnTo>
                <a:lnTo>
                  <a:pt x="13" y="39"/>
                </a:lnTo>
                <a:lnTo>
                  <a:pt x="9" y="42"/>
                </a:lnTo>
                <a:lnTo>
                  <a:pt x="5" y="45"/>
                </a:lnTo>
                <a:lnTo>
                  <a:pt x="2" y="50"/>
                </a:lnTo>
                <a:lnTo>
                  <a:pt x="0" y="54"/>
                </a:lnTo>
                <a:lnTo>
                  <a:pt x="0" y="60"/>
                </a:lnTo>
                <a:lnTo>
                  <a:pt x="0" y="60"/>
                </a:lnTo>
                <a:lnTo>
                  <a:pt x="0" y="64"/>
                </a:lnTo>
                <a:lnTo>
                  <a:pt x="2" y="69"/>
                </a:lnTo>
                <a:lnTo>
                  <a:pt x="4" y="73"/>
                </a:lnTo>
                <a:lnTo>
                  <a:pt x="9" y="77"/>
                </a:lnTo>
                <a:lnTo>
                  <a:pt x="13" y="80"/>
                </a:lnTo>
                <a:lnTo>
                  <a:pt x="17" y="83"/>
                </a:lnTo>
                <a:lnTo>
                  <a:pt x="23" y="85"/>
                </a:lnTo>
                <a:lnTo>
                  <a:pt x="30" y="86"/>
                </a:lnTo>
                <a:lnTo>
                  <a:pt x="30" y="86"/>
                </a:lnTo>
                <a:lnTo>
                  <a:pt x="32" y="86"/>
                </a:lnTo>
                <a:lnTo>
                  <a:pt x="32" y="86"/>
                </a:lnTo>
                <a:lnTo>
                  <a:pt x="34" y="86"/>
                </a:lnTo>
                <a:lnTo>
                  <a:pt x="34" y="86"/>
                </a:lnTo>
                <a:lnTo>
                  <a:pt x="35" y="86"/>
                </a:lnTo>
                <a:lnTo>
                  <a:pt x="147" y="86"/>
                </a:lnTo>
                <a:lnTo>
                  <a:pt x="147" y="86"/>
                </a:lnTo>
                <a:lnTo>
                  <a:pt x="147" y="86"/>
                </a:lnTo>
                <a:lnTo>
                  <a:pt x="154" y="85"/>
                </a:lnTo>
                <a:lnTo>
                  <a:pt x="159" y="83"/>
                </a:lnTo>
                <a:lnTo>
                  <a:pt x="165" y="80"/>
                </a:lnTo>
                <a:lnTo>
                  <a:pt x="169" y="77"/>
                </a:lnTo>
                <a:lnTo>
                  <a:pt x="173" y="74"/>
                </a:lnTo>
                <a:lnTo>
                  <a:pt x="175" y="69"/>
                </a:lnTo>
                <a:lnTo>
                  <a:pt x="178" y="64"/>
                </a:lnTo>
                <a:lnTo>
                  <a:pt x="179" y="60"/>
                </a:lnTo>
                <a:lnTo>
                  <a:pt x="179" y="60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31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8" name="Freeform 314">
            <a:extLst>
              <a:ext uri="{FF2B5EF4-FFF2-40B4-BE49-F238E27FC236}">
                <a16:creationId xmlns:a16="http://schemas.microsoft.com/office/drawing/2014/main" id="{C6158F4A-5DAE-49EB-9B5A-2C119C3E0861}"/>
              </a:ext>
            </a:extLst>
          </p:cNvPr>
          <p:cNvSpPr/>
          <p:nvPr/>
        </p:nvSpPr>
        <p:spPr bwMode="auto">
          <a:xfrm>
            <a:off x="354522" y="2528443"/>
            <a:ext cx="1681120" cy="896136"/>
          </a:xfrm>
          <a:custGeom>
            <a:avLst/>
            <a:gdLst/>
            <a:ahLst/>
            <a:cxnLst>
              <a:cxn ang="0">
                <a:pos x="179" y="60"/>
              </a:cxn>
              <a:cxn ang="0">
                <a:pos x="175" y="50"/>
              </a:cxn>
              <a:cxn ang="0">
                <a:pos x="170" y="42"/>
              </a:cxn>
              <a:cxn ang="0">
                <a:pos x="160" y="37"/>
              </a:cxn>
              <a:cxn ang="0">
                <a:pos x="148" y="33"/>
              </a:cxn>
              <a:cxn ang="0">
                <a:pos x="147" y="28"/>
              </a:cxn>
              <a:cxn ang="0">
                <a:pos x="141" y="19"/>
              </a:cxn>
              <a:cxn ang="0">
                <a:pos x="133" y="12"/>
              </a:cxn>
              <a:cxn ang="0">
                <a:pos x="121" y="9"/>
              </a:cxn>
              <a:cxn ang="0">
                <a:pos x="115" y="8"/>
              </a:cxn>
              <a:cxn ang="0">
                <a:pos x="103" y="10"/>
              </a:cxn>
              <a:cxn ang="0">
                <a:pos x="93" y="15"/>
              </a:cxn>
              <a:cxn ang="0">
                <a:pos x="88" y="9"/>
              </a:cxn>
              <a:cxn ang="0">
                <a:pos x="72" y="1"/>
              </a:cxn>
              <a:cxn ang="0">
                <a:pos x="64" y="0"/>
              </a:cxn>
              <a:cxn ang="0">
                <a:pos x="50" y="3"/>
              </a:cxn>
              <a:cxn ang="0">
                <a:pos x="39" y="8"/>
              </a:cxn>
              <a:cxn ang="0">
                <a:pos x="32" y="17"/>
              </a:cxn>
              <a:cxn ang="0">
                <a:pos x="30" y="27"/>
              </a:cxn>
              <a:cxn ang="0">
                <a:pos x="31" y="33"/>
              </a:cxn>
              <a:cxn ang="0">
                <a:pos x="24" y="34"/>
              </a:cxn>
              <a:cxn ang="0">
                <a:pos x="13" y="39"/>
              </a:cxn>
              <a:cxn ang="0">
                <a:pos x="5" y="45"/>
              </a:cxn>
              <a:cxn ang="0">
                <a:pos x="0" y="54"/>
              </a:cxn>
              <a:cxn ang="0">
                <a:pos x="0" y="60"/>
              </a:cxn>
              <a:cxn ang="0">
                <a:pos x="2" y="69"/>
              </a:cxn>
              <a:cxn ang="0">
                <a:pos x="9" y="77"/>
              </a:cxn>
              <a:cxn ang="0">
                <a:pos x="17" y="83"/>
              </a:cxn>
              <a:cxn ang="0">
                <a:pos x="30" y="86"/>
              </a:cxn>
              <a:cxn ang="0">
                <a:pos x="32" y="86"/>
              </a:cxn>
              <a:cxn ang="0">
                <a:pos x="34" y="86"/>
              </a:cxn>
              <a:cxn ang="0">
                <a:pos x="35" y="86"/>
              </a:cxn>
              <a:cxn ang="0">
                <a:pos x="147" y="86"/>
              </a:cxn>
              <a:cxn ang="0">
                <a:pos x="154" y="85"/>
              </a:cxn>
              <a:cxn ang="0">
                <a:pos x="165" y="80"/>
              </a:cxn>
              <a:cxn ang="0">
                <a:pos x="173" y="74"/>
              </a:cxn>
              <a:cxn ang="0">
                <a:pos x="178" y="64"/>
              </a:cxn>
              <a:cxn ang="0">
                <a:pos x="179" y="60"/>
              </a:cxn>
            </a:cxnLst>
            <a:rect l="0" t="0" r="r" b="b"/>
            <a:pathLst>
              <a:path w="179" h="86">
                <a:moveTo>
                  <a:pt x="179" y="60"/>
                </a:moveTo>
                <a:lnTo>
                  <a:pt x="179" y="60"/>
                </a:lnTo>
                <a:lnTo>
                  <a:pt x="178" y="54"/>
                </a:lnTo>
                <a:lnTo>
                  <a:pt x="175" y="50"/>
                </a:lnTo>
                <a:lnTo>
                  <a:pt x="173" y="45"/>
                </a:lnTo>
                <a:lnTo>
                  <a:pt x="170" y="42"/>
                </a:lnTo>
                <a:lnTo>
                  <a:pt x="166" y="39"/>
                </a:lnTo>
                <a:lnTo>
                  <a:pt x="160" y="37"/>
                </a:lnTo>
                <a:lnTo>
                  <a:pt x="155" y="34"/>
                </a:lnTo>
                <a:lnTo>
                  <a:pt x="148" y="33"/>
                </a:lnTo>
                <a:lnTo>
                  <a:pt x="148" y="33"/>
                </a:lnTo>
                <a:lnTo>
                  <a:pt x="147" y="28"/>
                </a:lnTo>
                <a:lnTo>
                  <a:pt x="145" y="23"/>
                </a:lnTo>
                <a:lnTo>
                  <a:pt x="141" y="19"/>
                </a:lnTo>
                <a:lnTo>
                  <a:pt x="138" y="16"/>
                </a:lnTo>
                <a:lnTo>
                  <a:pt x="133" y="12"/>
                </a:lnTo>
                <a:lnTo>
                  <a:pt x="127" y="10"/>
                </a:lnTo>
                <a:lnTo>
                  <a:pt x="121" y="9"/>
                </a:lnTo>
                <a:lnTo>
                  <a:pt x="115" y="8"/>
                </a:lnTo>
                <a:lnTo>
                  <a:pt x="115" y="8"/>
                </a:lnTo>
                <a:lnTo>
                  <a:pt x="109" y="9"/>
                </a:lnTo>
                <a:lnTo>
                  <a:pt x="103" y="10"/>
                </a:lnTo>
                <a:lnTo>
                  <a:pt x="98" y="12"/>
                </a:lnTo>
                <a:lnTo>
                  <a:pt x="93" y="15"/>
                </a:lnTo>
                <a:lnTo>
                  <a:pt x="93" y="15"/>
                </a:lnTo>
                <a:lnTo>
                  <a:pt x="88" y="9"/>
                </a:lnTo>
                <a:lnTo>
                  <a:pt x="81" y="5"/>
                </a:lnTo>
                <a:lnTo>
                  <a:pt x="72" y="1"/>
                </a:lnTo>
                <a:lnTo>
                  <a:pt x="64" y="0"/>
                </a:lnTo>
                <a:lnTo>
                  <a:pt x="64" y="0"/>
                </a:lnTo>
                <a:lnTo>
                  <a:pt x="56" y="1"/>
                </a:lnTo>
                <a:lnTo>
                  <a:pt x="50" y="3"/>
                </a:lnTo>
                <a:lnTo>
                  <a:pt x="44" y="5"/>
                </a:lnTo>
                <a:lnTo>
                  <a:pt x="39" y="8"/>
                </a:lnTo>
                <a:lnTo>
                  <a:pt x="35" y="12"/>
                </a:lnTo>
                <a:lnTo>
                  <a:pt x="32" y="17"/>
                </a:lnTo>
                <a:lnTo>
                  <a:pt x="31" y="21"/>
                </a:lnTo>
                <a:lnTo>
                  <a:pt x="30" y="27"/>
                </a:lnTo>
                <a:lnTo>
                  <a:pt x="30" y="27"/>
                </a:lnTo>
                <a:lnTo>
                  <a:pt x="31" y="33"/>
                </a:lnTo>
                <a:lnTo>
                  <a:pt x="31" y="33"/>
                </a:lnTo>
                <a:lnTo>
                  <a:pt x="24" y="34"/>
                </a:lnTo>
                <a:lnTo>
                  <a:pt x="19" y="35"/>
                </a:lnTo>
                <a:lnTo>
                  <a:pt x="13" y="39"/>
                </a:lnTo>
                <a:lnTo>
                  <a:pt x="9" y="42"/>
                </a:lnTo>
                <a:lnTo>
                  <a:pt x="5" y="45"/>
                </a:lnTo>
                <a:lnTo>
                  <a:pt x="2" y="50"/>
                </a:lnTo>
                <a:lnTo>
                  <a:pt x="0" y="54"/>
                </a:lnTo>
                <a:lnTo>
                  <a:pt x="0" y="60"/>
                </a:lnTo>
                <a:lnTo>
                  <a:pt x="0" y="60"/>
                </a:lnTo>
                <a:lnTo>
                  <a:pt x="0" y="64"/>
                </a:lnTo>
                <a:lnTo>
                  <a:pt x="2" y="69"/>
                </a:lnTo>
                <a:lnTo>
                  <a:pt x="4" y="73"/>
                </a:lnTo>
                <a:lnTo>
                  <a:pt x="9" y="77"/>
                </a:lnTo>
                <a:lnTo>
                  <a:pt x="13" y="80"/>
                </a:lnTo>
                <a:lnTo>
                  <a:pt x="17" y="83"/>
                </a:lnTo>
                <a:lnTo>
                  <a:pt x="23" y="85"/>
                </a:lnTo>
                <a:lnTo>
                  <a:pt x="30" y="86"/>
                </a:lnTo>
                <a:lnTo>
                  <a:pt x="30" y="86"/>
                </a:lnTo>
                <a:lnTo>
                  <a:pt x="32" y="86"/>
                </a:lnTo>
                <a:lnTo>
                  <a:pt x="32" y="86"/>
                </a:lnTo>
                <a:lnTo>
                  <a:pt x="34" y="86"/>
                </a:lnTo>
                <a:lnTo>
                  <a:pt x="34" y="86"/>
                </a:lnTo>
                <a:lnTo>
                  <a:pt x="35" y="86"/>
                </a:lnTo>
                <a:lnTo>
                  <a:pt x="147" y="86"/>
                </a:lnTo>
                <a:lnTo>
                  <a:pt x="147" y="86"/>
                </a:lnTo>
                <a:lnTo>
                  <a:pt x="147" y="86"/>
                </a:lnTo>
                <a:lnTo>
                  <a:pt x="154" y="85"/>
                </a:lnTo>
                <a:lnTo>
                  <a:pt x="159" y="83"/>
                </a:lnTo>
                <a:lnTo>
                  <a:pt x="165" y="80"/>
                </a:lnTo>
                <a:lnTo>
                  <a:pt x="169" y="77"/>
                </a:lnTo>
                <a:lnTo>
                  <a:pt x="173" y="74"/>
                </a:lnTo>
                <a:lnTo>
                  <a:pt x="175" y="69"/>
                </a:lnTo>
                <a:lnTo>
                  <a:pt x="178" y="64"/>
                </a:lnTo>
                <a:lnTo>
                  <a:pt x="179" y="60"/>
                </a:lnTo>
                <a:lnTo>
                  <a:pt x="179" y="6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96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6" name="Freeform 314">
            <a:extLst>
              <a:ext uri="{FF2B5EF4-FFF2-40B4-BE49-F238E27FC236}">
                <a16:creationId xmlns:a16="http://schemas.microsoft.com/office/drawing/2014/main" id="{1186746D-0AC9-489A-A368-0450909B15AE}"/>
              </a:ext>
            </a:extLst>
          </p:cNvPr>
          <p:cNvSpPr/>
          <p:nvPr/>
        </p:nvSpPr>
        <p:spPr bwMode="auto">
          <a:xfrm>
            <a:off x="354522" y="1106483"/>
            <a:ext cx="1681120" cy="896136"/>
          </a:xfrm>
          <a:custGeom>
            <a:avLst/>
            <a:gdLst/>
            <a:ahLst/>
            <a:cxnLst>
              <a:cxn ang="0">
                <a:pos x="179" y="60"/>
              </a:cxn>
              <a:cxn ang="0">
                <a:pos x="175" y="50"/>
              </a:cxn>
              <a:cxn ang="0">
                <a:pos x="170" y="42"/>
              </a:cxn>
              <a:cxn ang="0">
                <a:pos x="160" y="37"/>
              </a:cxn>
              <a:cxn ang="0">
                <a:pos x="148" y="33"/>
              </a:cxn>
              <a:cxn ang="0">
                <a:pos x="147" y="28"/>
              </a:cxn>
              <a:cxn ang="0">
                <a:pos x="141" y="19"/>
              </a:cxn>
              <a:cxn ang="0">
                <a:pos x="133" y="12"/>
              </a:cxn>
              <a:cxn ang="0">
                <a:pos x="121" y="9"/>
              </a:cxn>
              <a:cxn ang="0">
                <a:pos x="115" y="8"/>
              </a:cxn>
              <a:cxn ang="0">
                <a:pos x="103" y="10"/>
              </a:cxn>
              <a:cxn ang="0">
                <a:pos x="93" y="15"/>
              </a:cxn>
              <a:cxn ang="0">
                <a:pos x="88" y="9"/>
              </a:cxn>
              <a:cxn ang="0">
                <a:pos x="72" y="1"/>
              </a:cxn>
              <a:cxn ang="0">
                <a:pos x="64" y="0"/>
              </a:cxn>
              <a:cxn ang="0">
                <a:pos x="50" y="3"/>
              </a:cxn>
              <a:cxn ang="0">
                <a:pos x="39" y="8"/>
              </a:cxn>
              <a:cxn ang="0">
                <a:pos x="32" y="17"/>
              </a:cxn>
              <a:cxn ang="0">
                <a:pos x="30" y="27"/>
              </a:cxn>
              <a:cxn ang="0">
                <a:pos x="31" y="33"/>
              </a:cxn>
              <a:cxn ang="0">
                <a:pos x="24" y="34"/>
              </a:cxn>
              <a:cxn ang="0">
                <a:pos x="13" y="39"/>
              </a:cxn>
              <a:cxn ang="0">
                <a:pos x="5" y="45"/>
              </a:cxn>
              <a:cxn ang="0">
                <a:pos x="0" y="54"/>
              </a:cxn>
              <a:cxn ang="0">
                <a:pos x="0" y="60"/>
              </a:cxn>
              <a:cxn ang="0">
                <a:pos x="2" y="69"/>
              </a:cxn>
              <a:cxn ang="0">
                <a:pos x="9" y="77"/>
              </a:cxn>
              <a:cxn ang="0">
                <a:pos x="17" y="83"/>
              </a:cxn>
              <a:cxn ang="0">
                <a:pos x="30" y="86"/>
              </a:cxn>
              <a:cxn ang="0">
                <a:pos x="32" y="86"/>
              </a:cxn>
              <a:cxn ang="0">
                <a:pos x="34" y="86"/>
              </a:cxn>
              <a:cxn ang="0">
                <a:pos x="35" y="86"/>
              </a:cxn>
              <a:cxn ang="0">
                <a:pos x="147" y="86"/>
              </a:cxn>
              <a:cxn ang="0">
                <a:pos x="154" y="85"/>
              </a:cxn>
              <a:cxn ang="0">
                <a:pos x="165" y="80"/>
              </a:cxn>
              <a:cxn ang="0">
                <a:pos x="173" y="74"/>
              </a:cxn>
              <a:cxn ang="0">
                <a:pos x="178" y="64"/>
              </a:cxn>
              <a:cxn ang="0">
                <a:pos x="179" y="60"/>
              </a:cxn>
            </a:cxnLst>
            <a:rect l="0" t="0" r="r" b="b"/>
            <a:pathLst>
              <a:path w="179" h="86">
                <a:moveTo>
                  <a:pt x="179" y="60"/>
                </a:moveTo>
                <a:lnTo>
                  <a:pt x="179" y="60"/>
                </a:lnTo>
                <a:lnTo>
                  <a:pt x="178" y="54"/>
                </a:lnTo>
                <a:lnTo>
                  <a:pt x="175" y="50"/>
                </a:lnTo>
                <a:lnTo>
                  <a:pt x="173" y="45"/>
                </a:lnTo>
                <a:lnTo>
                  <a:pt x="170" y="42"/>
                </a:lnTo>
                <a:lnTo>
                  <a:pt x="166" y="39"/>
                </a:lnTo>
                <a:lnTo>
                  <a:pt x="160" y="37"/>
                </a:lnTo>
                <a:lnTo>
                  <a:pt x="155" y="34"/>
                </a:lnTo>
                <a:lnTo>
                  <a:pt x="148" y="33"/>
                </a:lnTo>
                <a:lnTo>
                  <a:pt x="148" y="33"/>
                </a:lnTo>
                <a:lnTo>
                  <a:pt x="147" y="28"/>
                </a:lnTo>
                <a:lnTo>
                  <a:pt x="145" y="23"/>
                </a:lnTo>
                <a:lnTo>
                  <a:pt x="141" y="19"/>
                </a:lnTo>
                <a:lnTo>
                  <a:pt x="138" y="16"/>
                </a:lnTo>
                <a:lnTo>
                  <a:pt x="133" y="12"/>
                </a:lnTo>
                <a:lnTo>
                  <a:pt x="127" y="10"/>
                </a:lnTo>
                <a:lnTo>
                  <a:pt x="121" y="9"/>
                </a:lnTo>
                <a:lnTo>
                  <a:pt x="115" y="8"/>
                </a:lnTo>
                <a:lnTo>
                  <a:pt x="115" y="8"/>
                </a:lnTo>
                <a:lnTo>
                  <a:pt x="109" y="9"/>
                </a:lnTo>
                <a:lnTo>
                  <a:pt x="103" y="10"/>
                </a:lnTo>
                <a:lnTo>
                  <a:pt x="98" y="12"/>
                </a:lnTo>
                <a:lnTo>
                  <a:pt x="93" y="15"/>
                </a:lnTo>
                <a:lnTo>
                  <a:pt x="93" y="15"/>
                </a:lnTo>
                <a:lnTo>
                  <a:pt x="88" y="9"/>
                </a:lnTo>
                <a:lnTo>
                  <a:pt x="81" y="5"/>
                </a:lnTo>
                <a:lnTo>
                  <a:pt x="72" y="1"/>
                </a:lnTo>
                <a:lnTo>
                  <a:pt x="64" y="0"/>
                </a:lnTo>
                <a:lnTo>
                  <a:pt x="64" y="0"/>
                </a:lnTo>
                <a:lnTo>
                  <a:pt x="56" y="1"/>
                </a:lnTo>
                <a:lnTo>
                  <a:pt x="50" y="3"/>
                </a:lnTo>
                <a:lnTo>
                  <a:pt x="44" y="5"/>
                </a:lnTo>
                <a:lnTo>
                  <a:pt x="39" y="8"/>
                </a:lnTo>
                <a:lnTo>
                  <a:pt x="35" y="12"/>
                </a:lnTo>
                <a:lnTo>
                  <a:pt x="32" y="17"/>
                </a:lnTo>
                <a:lnTo>
                  <a:pt x="31" y="21"/>
                </a:lnTo>
                <a:lnTo>
                  <a:pt x="30" y="27"/>
                </a:lnTo>
                <a:lnTo>
                  <a:pt x="30" y="27"/>
                </a:lnTo>
                <a:lnTo>
                  <a:pt x="31" y="33"/>
                </a:lnTo>
                <a:lnTo>
                  <a:pt x="31" y="33"/>
                </a:lnTo>
                <a:lnTo>
                  <a:pt x="24" y="34"/>
                </a:lnTo>
                <a:lnTo>
                  <a:pt x="19" y="35"/>
                </a:lnTo>
                <a:lnTo>
                  <a:pt x="13" y="39"/>
                </a:lnTo>
                <a:lnTo>
                  <a:pt x="9" y="42"/>
                </a:lnTo>
                <a:lnTo>
                  <a:pt x="5" y="45"/>
                </a:lnTo>
                <a:lnTo>
                  <a:pt x="2" y="50"/>
                </a:lnTo>
                <a:lnTo>
                  <a:pt x="0" y="54"/>
                </a:lnTo>
                <a:lnTo>
                  <a:pt x="0" y="60"/>
                </a:lnTo>
                <a:lnTo>
                  <a:pt x="0" y="60"/>
                </a:lnTo>
                <a:lnTo>
                  <a:pt x="0" y="64"/>
                </a:lnTo>
                <a:lnTo>
                  <a:pt x="2" y="69"/>
                </a:lnTo>
                <a:lnTo>
                  <a:pt x="4" y="73"/>
                </a:lnTo>
                <a:lnTo>
                  <a:pt x="9" y="77"/>
                </a:lnTo>
                <a:lnTo>
                  <a:pt x="13" y="80"/>
                </a:lnTo>
                <a:lnTo>
                  <a:pt x="17" y="83"/>
                </a:lnTo>
                <a:lnTo>
                  <a:pt x="23" y="85"/>
                </a:lnTo>
                <a:lnTo>
                  <a:pt x="30" y="86"/>
                </a:lnTo>
                <a:lnTo>
                  <a:pt x="30" y="86"/>
                </a:lnTo>
                <a:lnTo>
                  <a:pt x="32" y="86"/>
                </a:lnTo>
                <a:lnTo>
                  <a:pt x="32" y="86"/>
                </a:lnTo>
                <a:lnTo>
                  <a:pt x="34" y="86"/>
                </a:lnTo>
                <a:lnTo>
                  <a:pt x="34" y="86"/>
                </a:lnTo>
                <a:lnTo>
                  <a:pt x="35" y="86"/>
                </a:lnTo>
                <a:lnTo>
                  <a:pt x="147" y="86"/>
                </a:lnTo>
                <a:lnTo>
                  <a:pt x="147" y="86"/>
                </a:lnTo>
                <a:lnTo>
                  <a:pt x="147" y="86"/>
                </a:lnTo>
                <a:lnTo>
                  <a:pt x="154" y="85"/>
                </a:lnTo>
                <a:lnTo>
                  <a:pt x="159" y="83"/>
                </a:lnTo>
                <a:lnTo>
                  <a:pt x="165" y="80"/>
                </a:lnTo>
                <a:lnTo>
                  <a:pt x="169" y="77"/>
                </a:lnTo>
                <a:lnTo>
                  <a:pt x="173" y="74"/>
                </a:lnTo>
                <a:lnTo>
                  <a:pt x="175" y="69"/>
                </a:lnTo>
                <a:lnTo>
                  <a:pt x="178" y="64"/>
                </a:lnTo>
                <a:lnTo>
                  <a:pt x="179" y="60"/>
                </a:lnTo>
                <a:lnTo>
                  <a:pt x="179" y="60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31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" name="Freeform 314">
            <a:extLst>
              <a:ext uri="{FF2B5EF4-FFF2-40B4-BE49-F238E27FC236}">
                <a16:creationId xmlns:a16="http://schemas.microsoft.com/office/drawing/2014/main" id="{98BAC438-3E88-42CC-ACC1-675873356E25}"/>
              </a:ext>
            </a:extLst>
          </p:cNvPr>
          <p:cNvSpPr/>
          <p:nvPr/>
        </p:nvSpPr>
        <p:spPr bwMode="auto">
          <a:xfrm>
            <a:off x="413066" y="5406470"/>
            <a:ext cx="1681120" cy="896136"/>
          </a:xfrm>
          <a:custGeom>
            <a:avLst/>
            <a:gdLst/>
            <a:ahLst/>
            <a:cxnLst>
              <a:cxn ang="0">
                <a:pos x="179" y="60"/>
              </a:cxn>
              <a:cxn ang="0">
                <a:pos x="175" y="50"/>
              </a:cxn>
              <a:cxn ang="0">
                <a:pos x="170" y="42"/>
              </a:cxn>
              <a:cxn ang="0">
                <a:pos x="160" y="37"/>
              </a:cxn>
              <a:cxn ang="0">
                <a:pos x="148" y="33"/>
              </a:cxn>
              <a:cxn ang="0">
                <a:pos x="147" y="28"/>
              </a:cxn>
              <a:cxn ang="0">
                <a:pos x="141" y="19"/>
              </a:cxn>
              <a:cxn ang="0">
                <a:pos x="133" y="12"/>
              </a:cxn>
              <a:cxn ang="0">
                <a:pos x="121" y="9"/>
              </a:cxn>
              <a:cxn ang="0">
                <a:pos x="115" y="8"/>
              </a:cxn>
              <a:cxn ang="0">
                <a:pos x="103" y="10"/>
              </a:cxn>
              <a:cxn ang="0">
                <a:pos x="93" y="15"/>
              </a:cxn>
              <a:cxn ang="0">
                <a:pos x="88" y="9"/>
              </a:cxn>
              <a:cxn ang="0">
                <a:pos x="72" y="1"/>
              </a:cxn>
              <a:cxn ang="0">
                <a:pos x="64" y="0"/>
              </a:cxn>
              <a:cxn ang="0">
                <a:pos x="50" y="3"/>
              </a:cxn>
              <a:cxn ang="0">
                <a:pos x="39" y="8"/>
              </a:cxn>
              <a:cxn ang="0">
                <a:pos x="32" y="17"/>
              </a:cxn>
              <a:cxn ang="0">
                <a:pos x="30" y="27"/>
              </a:cxn>
              <a:cxn ang="0">
                <a:pos x="31" y="33"/>
              </a:cxn>
              <a:cxn ang="0">
                <a:pos x="24" y="34"/>
              </a:cxn>
              <a:cxn ang="0">
                <a:pos x="13" y="39"/>
              </a:cxn>
              <a:cxn ang="0">
                <a:pos x="5" y="45"/>
              </a:cxn>
              <a:cxn ang="0">
                <a:pos x="0" y="54"/>
              </a:cxn>
              <a:cxn ang="0">
                <a:pos x="0" y="60"/>
              </a:cxn>
              <a:cxn ang="0">
                <a:pos x="2" y="69"/>
              </a:cxn>
              <a:cxn ang="0">
                <a:pos x="9" y="77"/>
              </a:cxn>
              <a:cxn ang="0">
                <a:pos x="17" y="83"/>
              </a:cxn>
              <a:cxn ang="0">
                <a:pos x="30" y="86"/>
              </a:cxn>
              <a:cxn ang="0">
                <a:pos x="32" y="86"/>
              </a:cxn>
              <a:cxn ang="0">
                <a:pos x="34" y="86"/>
              </a:cxn>
              <a:cxn ang="0">
                <a:pos x="35" y="86"/>
              </a:cxn>
              <a:cxn ang="0">
                <a:pos x="147" y="86"/>
              </a:cxn>
              <a:cxn ang="0">
                <a:pos x="154" y="85"/>
              </a:cxn>
              <a:cxn ang="0">
                <a:pos x="165" y="80"/>
              </a:cxn>
              <a:cxn ang="0">
                <a:pos x="173" y="74"/>
              </a:cxn>
              <a:cxn ang="0">
                <a:pos x="178" y="64"/>
              </a:cxn>
              <a:cxn ang="0">
                <a:pos x="179" y="60"/>
              </a:cxn>
            </a:cxnLst>
            <a:rect l="0" t="0" r="r" b="b"/>
            <a:pathLst>
              <a:path w="179" h="86">
                <a:moveTo>
                  <a:pt x="179" y="60"/>
                </a:moveTo>
                <a:lnTo>
                  <a:pt x="179" y="60"/>
                </a:lnTo>
                <a:lnTo>
                  <a:pt x="178" y="54"/>
                </a:lnTo>
                <a:lnTo>
                  <a:pt x="175" y="50"/>
                </a:lnTo>
                <a:lnTo>
                  <a:pt x="173" y="45"/>
                </a:lnTo>
                <a:lnTo>
                  <a:pt x="170" y="42"/>
                </a:lnTo>
                <a:lnTo>
                  <a:pt x="166" y="39"/>
                </a:lnTo>
                <a:lnTo>
                  <a:pt x="160" y="37"/>
                </a:lnTo>
                <a:lnTo>
                  <a:pt x="155" y="34"/>
                </a:lnTo>
                <a:lnTo>
                  <a:pt x="148" y="33"/>
                </a:lnTo>
                <a:lnTo>
                  <a:pt x="148" y="33"/>
                </a:lnTo>
                <a:lnTo>
                  <a:pt x="147" y="28"/>
                </a:lnTo>
                <a:lnTo>
                  <a:pt x="145" y="23"/>
                </a:lnTo>
                <a:lnTo>
                  <a:pt x="141" y="19"/>
                </a:lnTo>
                <a:lnTo>
                  <a:pt x="138" y="16"/>
                </a:lnTo>
                <a:lnTo>
                  <a:pt x="133" y="12"/>
                </a:lnTo>
                <a:lnTo>
                  <a:pt x="127" y="10"/>
                </a:lnTo>
                <a:lnTo>
                  <a:pt x="121" y="9"/>
                </a:lnTo>
                <a:lnTo>
                  <a:pt x="115" y="8"/>
                </a:lnTo>
                <a:lnTo>
                  <a:pt x="115" y="8"/>
                </a:lnTo>
                <a:lnTo>
                  <a:pt x="109" y="9"/>
                </a:lnTo>
                <a:lnTo>
                  <a:pt x="103" y="10"/>
                </a:lnTo>
                <a:lnTo>
                  <a:pt x="98" y="12"/>
                </a:lnTo>
                <a:lnTo>
                  <a:pt x="93" y="15"/>
                </a:lnTo>
                <a:lnTo>
                  <a:pt x="93" y="15"/>
                </a:lnTo>
                <a:lnTo>
                  <a:pt x="88" y="9"/>
                </a:lnTo>
                <a:lnTo>
                  <a:pt x="81" y="5"/>
                </a:lnTo>
                <a:lnTo>
                  <a:pt x="72" y="1"/>
                </a:lnTo>
                <a:lnTo>
                  <a:pt x="64" y="0"/>
                </a:lnTo>
                <a:lnTo>
                  <a:pt x="64" y="0"/>
                </a:lnTo>
                <a:lnTo>
                  <a:pt x="56" y="1"/>
                </a:lnTo>
                <a:lnTo>
                  <a:pt x="50" y="3"/>
                </a:lnTo>
                <a:lnTo>
                  <a:pt x="44" y="5"/>
                </a:lnTo>
                <a:lnTo>
                  <a:pt x="39" y="8"/>
                </a:lnTo>
                <a:lnTo>
                  <a:pt x="35" y="12"/>
                </a:lnTo>
                <a:lnTo>
                  <a:pt x="32" y="17"/>
                </a:lnTo>
                <a:lnTo>
                  <a:pt x="31" y="21"/>
                </a:lnTo>
                <a:lnTo>
                  <a:pt x="30" y="27"/>
                </a:lnTo>
                <a:lnTo>
                  <a:pt x="30" y="27"/>
                </a:lnTo>
                <a:lnTo>
                  <a:pt x="31" y="33"/>
                </a:lnTo>
                <a:lnTo>
                  <a:pt x="31" y="33"/>
                </a:lnTo>
                <a:lnTo>
                  <a:pt x="24" y="34"/>
                </a:lnTo>
                <a:lnTo>
                  <a:pt x="19" y="35"/>
                </a:lnTo>
                <a:lnTo>
                  <a:pt x="13" y="39"/>
                </a:lnTo>
                <a:lnTo>
                  <a:pt x="9" y="42"/>
                </a:lnTo>
                <a:lnTo>
                  <a:pt x="5" y="45"/>
                </a:lnTo>
                <a:lnTo>
                  <a:pt x="2" y="50"/>
                </a:lnTo>
                <a:lnTo>
                  <a:pt x="0" y="54"/>
                </a:lnTo>
                <a:lnTo>
                  <a:pt x="0" y="60"/>
                </a:lnTo>
                <a:lnTo>
                  <a:pt x="0" y="60"/>
                </a:lnTo>
                <a:lnTo>
                  <a:pt x="0" y="64"/>
                </a:lnTo>
                <a:lnTo>
                  <a:pt x="2" y="69"/>
                </a:lnTo>
                <a:lnTo>
                  <a:pt x="4" y="73"/>
                </a:lnTo>
                <a:lnTo>
                  <a:pt x="9" y="77"/>
                </a:lnTo>
                <a:lnTo>
                  <a:pt x="13" y="80"/>
                </a:lnTo>
                <a:lnTo>
                  <a:pt x="17" y="83"/>
                </a:lnTo>
                <a:lnTo>
                  <a:pt x="23" y="85"/>
                </a:lnTo>
                <a:lnTo>
                  <a:pt x="30" y="86"/>
                </a:lnTo>
                <a:lnTo>
                  <a:pt x="30" y="86"/>
                </a:lnTo>
                <a:lnTo>
                  <a:pt x="32" y="86"/>
                </a:lnTo>
                <a:lnTo>
                  <a:pt x="32" y="86"/>
                </a:lnTo>
                <a:lnTo>
                  <a:pt x="34" y="86"/>
                </a:lnTo>
                <a:lnTo>
                  <a:pt x="34" y="86"/>
                </a:lnTo>
                <a:lnTo>
                  <a:pt x="35" y="86"/>
                </a:lnTo>
                <a:lnTo>
                  <a:pt x="147" y="86"/>
                </a:lnTo>
                <a:lnTo>
                  <a:pt x="147" y="86"/>
                </a:lnTo>
                <a:lnTo>
                  <a:pt x="147" y="86"/>
                </a:lnTo>
                <a:lnTo>
                  <a:pt x="154" y="85"/>
                </a:lnTo>
                <a:lnTo>
                  <a:pt x="159" y="83"/>
                </a:lnTo>
                <a:lnTo>
                  <a:pt x="165" y="80"/>
                </a:lnTo>
                <a:lnTo>
                  <a:pt x="169" y="77"/>
                </a:lnTo>
                <a:lnTo>
                  <a:pt x="173" y="74"/>
                </a:lnTo>
                <a:lnTo>
                  <a:pt x="175" y="69"/>
                </a:lnTo>
                <a:lnTo>
                  <a:pt x="178" y="64"/>
                </a:lnTo>
                <a:lnTo>
                  <a:pt x="179" y="60"/>
                </a:lnTo>
                <a:lnTo>
                  <a:pt x="179" y="6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96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2235" y="1275860"/>
            <a:ext cx="1651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УЧАЩИЙСЯ</a:t>
            </a:r>
          </a:p>
          <a:p>
            <a:r>
              <a:rPr lang="ru-RU" b="1" dirty="0"/>
              <a:t>родитель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48D5461-BE4C-47A8-A78C-0826C4985299}"/>
              </a:ext>
            </a:extLst>
          </p:cNvPr>
          <p:cNvSpPr/>
          <p:nvPr/>
        </p:nvSpPr>
        <p:spPr>
          <a:xfrm>
            <a:off x="2131045" y="1255041"/>
            <a:ext cx="2182572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2"/>
                </a:solidFill>
              </a:rPr>
              <a:t>КТО Я?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2"/>
                </a:solidFill>
              </a:rPr>
              <a:t>ЧТО СО МНОЙ?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1574E0D-22B0-464E-97D7-68359BB22BE7}"/>
              </a:ext>
            </a:extLst>
          </p:cNvPr>
          <p:cNvSpPr/>
          <p:nvPr/>
        </p:nvSpPr>
        <p:spPr>
          <a:xfrm>
            <a:off x="557295" y="2815406"/>
            <a:ext cx="2317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ПСИХОЛОГ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2DAB014-FB7C-4AE6-BC0A-0B03E6B977F8}"/>
              </a:ext>
            </a:extLst>
          </p:cNvPr>
          <p:cNvSpPr/>
          <p:nvPr/>
        </p:nvSpPr>
        <p:spPr>
          <a:xfrm>
            <a:off x="467544" y="5698122"/>
            <a:ext cx="2317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МИНИСТЕРСТВА</a:t>
            </a:r>
          </a:p>
          <a:p>
            <a:r>
              <a:rPr lang="ru-RU" sz="1600" b="1" dirty="0"/>
              <a:t>Комитеты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C194942-C474-41EA-8445-AE566C05CA17}"/>
              </a:ext>
            </a:extLst>
          </p:cNvPr>
          <p:cNvSpPr/>
          <p:nvPr/>
        </p:nvSpPr>
        <p:spPr>
          <a:xfrm>
            <a:off x="557295" y="4251865"/>
            <a:ext cx="1392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ДИРЕКТОР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786269" y="2132856"/>
            <a:ext cx="4178219" cy="1715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ea typeface="Calibri" panose="020F0502020204030204" pitchFamily="34" charset="0"/>
              </a:rPr>
              <a:t>Меньше бумажной работы</a:t>
            </a:r>
            <a:endParaRPr lang="ru-RU" sz="1400" dirty="0">
              <a:ea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a typeface="Calibri" panose="020F0502020204030204" pitchFamily="34" charset="0"/>
              </a:rPr>
              <a:t>Определение талантов и базовых предпочтений школьников</a:t>
            </a:r>
            <a:endParaRPr lang="ru-RU" sz="1400" dirty="0">
              <a:effectLst/>
              <a:ea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a typeface="Calibri" panose="020F0502020204030204" pitchFamily="34" charset="0"/>
              </a:rPr>
              <a:t>Формирование мероприятий по рисковым показателям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a typeface="Calibri" panose="020F0502020204030204" pitchFamily="34" charset="0"/>
              </a:rPr>
              <a:t>Сбор и мониторинг по показателям психодиагностики и профориентации в школе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48D5461-BE4C-47A8-A78C-0826C4985299}"/>
              </a:ext>
            </a:extLst>
          </p:cNvPr>
          <p:cNvSpPr/>
          <p:nvPr/>
        </p:nvSpPr>
        <p:spPr>
          <a:xfrm>
            <a:off x="4816721" y="908720"/>
            <a:ext cx="3859735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Быстрый результат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Простой доступ с любого устройства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ea typeface="Calibri" panose="020F0502020204030204" pitchFamily="34" charset="0"/>
              </a:rPr>
              <a:t>Мгновенные рекомендации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ea typeface="Calibri" panose="020F0502020204030204" pitchFamily="34" charset="0"/>
              </a:rPr>
              <a:t>Быстрая обратная связь</a:t>
            </a:r>
            <a:endParaRPr lang="ru-RU" sz="1400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48D5461-BE4C-47A8-A78C-0826C4985299}"/>
              </a:ext>
            </a:extLst>
          </p:cNvPr>
          <p:cNvSpPr/>
          <p:nvPr/>
        </p:nvSpPr>
        <p:spPr>
          <a:xfrm>
            <a:off x="2131045" y="2630540"/>
            <a:ext cx="2609478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2"/>
                </a:solidFill>
              </a:rPr>
              <a:t>КАК ОСВОБОДИТЬ ВРЕМЯ?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2"/>
                </a:solidFill>
              </a:rPr>
              <a:t>ЧЕМ ВОСПОЛЬЗОВАТЬСЯ?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48D5461-BE4C-47A8-A78C-0826C4985299}"/>
              </a:ext>
            </a:extLst>
          </p:cNvPr>
          <p:cNvSpPr/>
          <p:nvPr/>
        </p:nvSpPr>
        <p:spPr>
          <a:xfrm>
            <a:off x="2068072" y="3852524"/>
            <a:ext cx="265193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2"/>
                </a:solidFill>
              </a:rPr>
              <a:t>КАК ОЦЕНИТЬ РАБОТУ ШКОЛЬНОГО ПСИХОЛОГА?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2"/>
                </a:solidFill>
              </a:rPr>
              <a:t>КАК ПРЕДУПРЕДИТЬ РИСКОВЫЕ СИТУАЦИИ?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2"/>
                </a:solidFill>
              </a:rPr>
              <a:t>ВОСПИТАТЕЛЬНАЯ РАБОТА?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A642F3D-F6A4-4FAB-814E-6961508B7D21}"/>
              </a:ext>
            </a:extLst>
          </p:cNvPr>
          <p:cNvSpPr/>
          <p:nvPr/>
        </p:nvSpPr>
        <p:spPr>
          <a:xfrm>
            <a:off x="4816721" y="3939877"/>
            <a:ext cx="4003751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ea typeface="Calibri" panose="020F0502020204030204" pitchFamily="34" charset="0"/>
              </a:rPr>
              <a:t>ЕДИНАЯ среда для аналитики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ea typeface="Calibri" panose="020F0502020204030204" pitchFamily="34" charset="0"/>
              </a:rPr>
              <a:t>Описание ТАЛАНТОВ в школе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a typeface="Calibri" panose="020F0502020204030204" pitchFamily="34" charset="0"/>
              </a:rPr>
              <a:t>Рекомендации по профориентации в школе</a:t>
            </a:r>
            <a:endParaRPr lang="ru-RU" sz="1400" dirty="0">
              <a:effectLst/>
              <a:ea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ea typeface="Calibri" panose="020F0502020204030204" pitchFamily="34" charset="0"/>
              </a:rPr>
              <a:t>БЫСТРЫЕ сигналы о рисковых ситуациях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a typeface="Calibri" panose="020F0502020204030204" pitchFamily="34" charset="0"/>
              </a:rPr>
              <a:t>Рекомендации для развития ДО в школе</a:t>
            </a:r>
            <a:endParaRPr lang="ru-RU" sz="1400" dirty="0">
              <a:effectLst/>
              <a:ea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a typeface="Calibri" panose="020F0502020204030204" pitchFamily="34" charset="0"/>
              </a:rPr>
              <a:t>Формирование профильных классов</a:t>
            </a:r>
            <a:r>
              <a:rPr lang="ru-RU" sz="1400" dirty="0">
                <a:effectLst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E48D5461-BE4C-47A8-A78C-0826C4985299}"/>
              </a:ext>
            </a:extLst>
          </p:cNvPr>
          <p:cNvSpPr/>
          <p:nvPr/>
        </p:nvSpPr>
        <p:spPr>
          <a:xfrm>
            <a:off x="2092029" y="5604192"/>
            <a:ext cx="2651937" cy="77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2"/>
                </a:solidFill>
              </a:rPr>
              <a:t>ОТЧЕТЫ ?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2"/>
                </a:solidFill>
              </a:rPr>
              <a:t>КАК ПРЕДУПРЕДИТЬ РИСКОВЫЕ СИТУАЦИИ?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FC12734-0E5A-4F28-8C2D-84077C67BE45}"/>
              </a:ext>
            </a:extLst>
          </p:cNvPr>
          <p:cNvSpPr/>
          <p:nvPr/>
        </p:nvSpPr>
        <p:spPr>
          <a:xfrm>
            <a:off x="4816721" y="5604773"/>
            <a:ext cx="3859735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ea typeface="Calibri" panose="020F0502020204030204" pitchFamily="34" charset="0"/>
              </a:rPr>
              <a:t>Формирование данных для принятия управленческих решений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effectLst/>
                <a:ea typeface="Calibri" panose="020F0502020204030204" pitchFamily="34" charset="0"/>
              </a:rPr>
              <a:t>Разработка программ для реализация человеческого потенциала в регионе</a:t>
            </a:r>
          </a:p>
        </p:txBody>
      </p:sp>
      <p:cxnSp>
        <p:nvCxnSpPr>
          <p:cNvPr id="32" name="Прямая соединительная линия 31"/>
          <p:cNvCxnSpPr>
            <a:cxnSpLocks/>
          </p:cNvCxnSpPr>
          <p:nvPr/>
        </p:nvCxnSpPr>
        <p:spPr>
          <a:xfrm>
            <a:off x="4730682" y="1988840"/>
            <a:ext cx="4089790" cy="8933"/>
          </a:xfrm>
          <a:prstGeom prst="line">
            <a:avLst/>
          </a:prstGeom>
          <a:ln cmpd="sng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/>
          <p:cNvGrpSpPr/>
          <p:nvPr/>
        </p:nvGrpSpPr>
        <p:grpSpPr>
          <a:xfrm>
            <a:off x="225822" y="234824"/>
            <a:ext cx="5066257" cy="1106541"/>
            <a:chOff x="225823" y="234824"/>
            <a:chExt cx="4873964" cy="1106541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225823" y="234824"/>
              <a:ext cx="4873964" cy="1106541"/>
              <a:chOff x="225823" y="257040"/>
              <a:chExt cx="4873964" cy="1106541"/>
            </a:xfrm>
          </p:grpSpPr>
          <p:pic>
            <p:nvPicPr>
              <p:cNvPr id="35" name="Shape 91"/>
              <p:cNvPicPr preferRelativeResize="0"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GlowEdge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8889"/>
              <a:stretch/>
            </p:blipFill>
            <p:spPr bwMode="auto">
              <a:xfrm>
                <a:off x="225823" y="257040"/>
                <a:ext cx="821732" cy="723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1084802" y="286363"/>
                <a:ext cx="401498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ЧТО РЕШАЕТ ПРОЕКТ?</a:t>
                </a:r>
              </a:p>
            </p:txBody>
          </p:sp>
        </p:grpSp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1178783" y="836712"/>
              <a:ext cx="3921004" cy="0"/>
            </a:xfrm>
            <a:prstGeom prst="line">
              <a:avLst/>
            </a:prstGeom>
            <a:ln w="158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Freeform 298">
            <a:extLst>
              <a:ext uri="{FF2B5EF4-FFF2-40B4-BE49-F238E27FC236}">
                <a16:creationId xmlns:a16="http://schemas.microsoft.com/office/drawing/2014/main" id="{835D2306-3DB8-4864-A2FA-E484E0C628F1}"/>
              </a:ext>
            </a:extLst>
          </p:cNvPr>
          <p:cNvSpPr/>
          <p:nvPr/>
        </p:nvSpPr>
        <p:spPr bwMode="auto">
          <a:xfrm flipV="1">
            <a:off x="4549085" y="1442119"/>
            <a:ext cx="291026" cy="258689"/>
          </a:xfrm>
          <a:custGeom>
            <a:avLst/>
            <a:gdLst/>
            <a:ahLst/>
            <a:cxnLst>
              <a:cxn ang="0">
                <a:pos x="186" y="97"/>
              </a:cxn>
              <a:cxn ang="0">
                <a:pos x="186" y="97"/>
              </a:cxn>
              <a:cxn ang="0">
                <a:pos x="183" y="94"/>
              </a:cxn>
              <a:cxn ang="0">
                <a:pos x="178" y="92"/>
              </a:cxn>
              <a:cxn ang="0">
                <a:pos x="161" y="88"/>
              </a:cxn>
              <a:cxn ang="0">
                <a:pos x="130" y="81"/>
              </a:cxn>
              <a:cxn ang="0">
                <a:pos x="90" y="4"/>
              </a:cxn>
              <a:cxn ang="0">
                <a:pos x="75" y="0"/>
              </a:cxn>
              <a:cxn ang="0">
                <a:pos x="83" y="72"/>
              </a:cxn>
              <a:cxn ang="0">
                <a:pos x="43" y="64"/>
              </a:cxn>
              <a:cxn ang="0">
                <a:pos x="26" y="32"/>
              </a:cxn>
              <a:cxn ang="0">
                <a:pos x="18" y="31"/>
              </a:cxn>
              <a:cxn ang="0">
                <a:pos x="18" y="34"/>
              </a:cxn>
              <a:cxn ang="0">
                <a:pos x="16" y="33"/>
              </a:cxn>
              <a:cxn ang="0">
                <a:pos x="19" y="69"/>
              </a:cxn>
              <a:cxn ang="0">
                <a:pos x="19" y="75"/>
              </a:cxn>
              <a:cxn ang="0">
                <a:pos x="17" y="80"/>
              </a:cxn>
              <a:cxn ang="0">
                <a:pos x="0" y="111"/>
              </a:cxn>
              <a:cxn ang="0">
                <a:pos x="2" y="112"/>
              </a:cxn>
              <a:cxn ang="0">
                <a:pos x="0" y="114"/>
              </a:cxn>
              <a:cxn ang="0">
                <a:pos x="9" y="117"/>
              </a:cxn>
              <a:cxn ang="0">
                <a:pos x="38" y="95"/>
              </a:cxn>
              <a:cxn ang="0">
                <a:pos x="77" y="102"/>
              </a:cxn>
              <a:cxn ang="0">
                <a:pos x="41" y="165"/>
              </a:cxn>
              <a:cxn ang="0">
                <a:pos x="57" y="168"/>
              </a:cxn>
              <a:cxn ang="0">
                <a:pos x="124" y="111"/>
              </a:cxn>
              <a:cxn ang="0">
                <a:pos x="155" y="118"/>
              </a:cxn>
              <a:cxn ang="0">
                <a:pos x="173" y="121"/>
              </a:cxn>
              <a:cxn ang="0">
                <a:pos x="173" y="121"/>
              </a:cxn>
              <a:cxn ang="0">
                <a:pos x="177" y="121"/>
              </a:cxn>
              <a:cxn ang="0">
                <a:pos x="181" y="119"/>
              </a:cxn>
              <a:cxn ang="0">
                <a:pos x="181" y="119"/>
              </a:cxn>
              <a:cxn ang="0">
                <a:pos x="186" y="115"/>
              </a:cxn>
              <a:cxn ang="0">
                <a:pos x="188" y="112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6"/>
              </a:cxn>
              <a:cxn ang="0">
                <a:pos x="189" y="102"/>
              </a:cxn>
              <a:cxn ang="0">
                <a:pos x="186" y="97"/>
              </a:cxn>
              <a:cxn ang="0">
                <a:pos x="186" y="97"/>
              </a:cxn>
            </a:cxnLst>
            <a:rect l="0" t="0" r="r" b="b"/>
            <a:pathLst>
              <a:path w="189" h="168">
                <a:moveTo>
                  <a:pt x="186" y="97"/>
                </a:moveTo>
                <a:lnTo>
                  <a:pt x="186" y="97"/>
                </a:lnTo>
                <a:lnTo>
                  <a:pt x="183" y="94"/>
                </a:lnTo>
                <a:lnTo>
                  <a:pt x="178" y="92"/>
                </a:lnTo>
                <a:lnTo>
                  <a:pt x="161" y="88"/>
                </a:lnTo>
                <a:lnTo>
                  <a:pt x="130" y="81"/>
                </a:lnTo>
                <a:lnTo>
                  <a:pt x="90" y="4"/>
                </a:lnTo>
                <a:lnTo>
                  <a:pt x="75" y="0"/>
                </a:lnTo>
                <a:lnTo>
                  <a:pt x="83" y="72"/>
                </a:lnTo>
                <a:lnTo>
                  <a:pt x="43" y="64"/>
                </a:lnTo>
                <a:lnTo>
                  <a:pt x="26" y="32"/>
                </a:lnTo>
                <a:lnTo>
                  <a:pt x="18" y="31"/>
                </a:lnTo>
                <a:lnTo>
                  <a:pt x="18" y="34"/>
                </a:lnTo>
                <a:lnTo>
                  <a:pt x="16" y="33"/>
                </a:lnTo>
                <a:lnTo>
                  <a:pt x="19" y="69"/>
                </a:lnTo>
                <a:lnTo>
                  <a:pt x="19" y="75"/>
                </a:lnTo>
                <a:lnTo>
                  <a:pt x="17" y="80"/>
                </a:lnTo>
                <a:lnTo>
                  <a:pt x="0" y="111"/>
                </a:lnTo>
                <a:lnTo>
                  <a:pt x="2" y="112"/>
                </a:lnTo>
                <a:lnTo>
                  <a:pt x="0" y="114"/>
                </a:lnTo>
                <a:lnTo>
                  <a:pt x="9" y="117"/>
                </a:lnTo>
                <a:lnTo>
                  <a:pt x="38" y="95"/>
                </a:lnTo>
                <a:lnTo>
                  <a:pt x="77" y="102"/>
                </a:lnTo>
                <a:lnTo>
                  <a:pt x="41" y="165"/>
                </a:lnTo>
                <a:lnTo>
                  <a:pt x="57" y="168"/>
                </a:lnTo>
                <a:lnTo>
                  <a:pt x="124" y="111"/>
                </a:lnTo>
                <a:lnTo>
                  <a:pt x="155" y="118"/>
                </a:lnTo>
                <a:lnTo>
                  <a:pt x="173" y="121"/>
                </a:lnTo>
                <a:lnTo>
                  <a:pt x="173" y="121"/>
                </a:lnTo>
                <a:lnTo>
                  <a:pt x="177" y="121"/>
                </a:lnTo>
                <a:lnTo>
                  <a:pt x="181" y="119"/>
                </a:lnTo>
                <a:lnTo>
                  <a:pt x="181" y="119"/>
                </a:lnTo>
                <a:lnTo>
                  <a:pt x="186" y="115"/>
                </a:lnTo>
                <a:lnTo>
                  <a:pt x="188" y="112"/>
                </a:lnTo>
                <a:lnTo>
                  <a:pt x="189" y="109"/>
                </a:lnTo>
                <a:lnTo>
                  <a:pt x="189" y="109"/>
                </a:lnTo>
                <a:lnTo>
                  <a:pt x="189" y="109"/>
                </a:lnTo>
                <a:lnTo>
                  <a:pt x="189" y="109"/>
                </a:lnTo>
                <a:lnTo>
                  <a:pt x="189" y="109"/>
                </a:lnTo>
                <a:lnTo>
                  <a:pt x="189" y="109"/>
                </a:lnTo>
                <a:lnTo>
                  <a:pt x="189" y="106"/>
                </a:lnTo>
                <a:lnTo>
                  <a:pt x="189" y="102"/>
                </a:lnTo>
                <a:lnTo>
                  <a:pt x="186" y="97"/>
                </a:lnTo>
                <a:lnTo>
                  <a:pt x="186" y="97"/>
                </a:lnTo>
                <a:close/>
              </a:path>
            </a:pathLst>
          </a:custGeom>
          <a:solidFill>
            <a:srgbClr val="629DD1">
              <a:lumMod val="75000"/>
            </a:srgbClr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Дуга 2">
            <a:extLst>
              <a:ext uri="{FF2B5EF4-FFF2-40B4-BE49-F238E27FC236}">
                <a16:creationId xmlns:a16="http://schemas.microsoft.com/office/drawing/2014/main" id="{C684C62D-62B8-44F0-9FB1-B7BB366D5873}"/>
              </a:ext>
            </a:extLst>
          </p:cNvPr>
          <p:cNvSpPr/>
          <p:nvPr/>
        </p:nvSpPr>
        <p:spPr>
          <a:xfrm flipV="1">
            <a:off x="2091231" y="1265936"/>
            <a:ext cx="2639452" cy="692861"/>
          </a:xfrm>
          <a:prstGeom prst="arc">
            <a:avLst>
              <a:gd name="adj1" fmla="val 11062305"/>
              <a:gd name="adj2" fmla="val 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Freeform 298">
            <a:extLst>
              <a:ext uri="{FF2B5EF4-FFF2-40B4-BE49-F238E27FC236}">
                <a16:creationId xmlns:a16="http://schemas.microsoft.com/office/drawing/2014/main" id="{A0B9CBC2-94DD-4B69-AF87-E3F507B2EA7D}"/>
              </a:ext>
            </a:extLst>
          </p:cNvPr>
          <p:cNvSpPr/>
          <p:nvPr/>
        </p:nvSpPr>
        <p:spPr bwMode="auto">
          <a:xfrm>
            <a:off x="4517130" y="3009741"/>
            <a:ext cx="291025" cy="258689"/>
          </a:xfrm>
          <a:custGeom>
            <a:avLst/>
            <a:gdLst/>
            <a:ahLst/>
            <a:cxnLst>
              <a:cxn ang="0">
                <a:pos x="186" y="97"/>
              </a:cxn>
              <a:cxn ang="0">
                <a:pos x="186" y="97"/>
              </a:cxn>
              <a:cxn ang="0">
                <a:pos x="183" y="94"/>
              </a:cxn>
              <a:cxn ang="0">
                <a:pos x="178" y="92"/>
              </a:cxn>
              <a:cxn ang="0">
                <a:pos x="161" y="88"/>
              </a:cxn>
              <a:cxn ang="0">
                <a:pos x="130" y="81"/>
              </a:cxn>
              <a:cxn ang="0">
                <a:pos x="90" y="4"/>
              </a:cxn>
              <a:cxn ang="0">
                <a:pos x="75" y="0"/>
              </a:cxn>
              <a:cxn ang="0">
                <a:pos x="83" y="72"/>
              </a:cxn>
              <a:cxn ang="0">
                <a:pos x="43" y="64"/>
              </a:cxn>
              <a:cxn ang="0">
                <a:pos x="26" y="32"/>
              </a:cxn>
              <a:cxn ang="0">
                <a:pos x="18" y="31"/>
              </a:cxn>
              <a:cxn ang="0">
                <a:pos x="18" y="34"/>
              </a:cxn>
              <a:cxn ang="0">
                <a:pos x="16" y="33"/>
              </a:cxn>
              <a:cxn ang="0">
                <a:pos x="19" y="69"/>
              </a:cxn>
              <a:cxn ang="0">
                <a:pos x="19" y="75"/>
              </a:cxn>
              <a:cxn ang="0">
                <a:pos x="17" y="80"/>
              </a:cxn>
              <a:cxn ang="0">
                <a:pos x="0" y="111"/>
              </a:cxn>
              <a:cxn ang="0">
                <a:pos x="2" y="112"/>
              </a:cxn>
              <a:cxn ang="0">
                <a:pos x="0" y="114"/>
              </a:cxn>
              <a:cxn ang="0">
                <a:pos x="9" y="117"/>
              </a:cxn>
              <a:cxn ang="0">
                <a:pos x="38" y="95"/>
              </a:cxn>
              <a:cxn ang="0">
                <a:pos x="77" y="102"/>
              </a:cxn>
              <a:cxn ang="0">
                <a:pos x="41" y="165"/>
              </a:cxn>
              <a:cxn ang="0">
                <a:pos x="57" y="168"/>
              </a:cxn>
              <a:cxn ang="0">
                <a:pos x="124" y="111"/>
              </a:cxn>
              <a:cxn ang="0">
                <a:pos x="155" y="118"/>
              </a:cxn>
              <a:cxn ang="0">
                <a:pos x="173" y="121"/>
              </a:cxn>
              <a:cxn ang="0">
                <a:pos x="173" y="121"/>
              </a:cxn>
              <a:cxn ang="0">
                <a:pos x="177" y="121"/>
              </a:cxn>
              <a:cxn ang="0">
                <a:pos x="181" y="119"/>
              </a:cxn>
              <a:cxn ang="0">
                <a:pos x="181" y="119"/>
              </a:cxn>
              <a:cxn ang="0">
                <a:pos x="186" y="115"/>
              </a:cxn>
              <a:cxn ang="0">
                <a:pos x="188" y="112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6"/>
              </a:cxn>
              <a:cxn ang="0">
                <a:pos x="189" y="102"/>
              </a:cxn>
              <a:cxn ang="0">
                <a:pos x="186" y="97"/>
              </a:cxn>
              <a:cxn ang="0">
                <a:pos x="186" y="97"/>
              </a:cxn>
            </a:cxnLst>
            <a:rect l="0" t="0" r="r" b="b"/>
            <a:pathLst>
              <a:path w="189" h="168">
                <a:moveTo>
                  <a:pt x="186" y="97"/>
                </a:moveTo>
                <a:lnTo>
                  <a:pt x="186" y="97"/>
                </a:lnTo>
                <a:lnTo>
                  <a:pt x="183" y="94"/>
                </a:lnTo>
                <a:lnTo>
                  <a:pt x="178" y="92"/>
                </a:lnTo>
                <a:lnTo>
                  <a:pt x="161" y="88"/>
                </a:lnTo>
                <a:lnTo>
                  <a:pt x="130" y="81"/>
                </a:lnTo>
                <a:lnTo>
                  <a:pt x="90" y="4"/>
                </a:lnTo>
                <a:lnTo>
                  <a:pt x="75" y="0"/>
                </a:lnTo>
                <a:lnTo>
                  <a:pt x="83" y="72"/>
                </a:lnTo>
                <a:lnTo>
                  <a:pt x="43" y="64"/>
                </a:lnTo>
                <a:lnTo>
                  <a:pt x="26" y="32"/>
                </a:lnTo>
                <a:lnTo>
                  <a:pt x="18" y="31"/>
                </a:lnTo>
                <a:lnTo>
                  <a:pt x="18" y="34"/>
                </a:lnTo>
                <a:lnTo>
                  <a:pt x="16" y="33"/>
                </a:lnTo>
                <a:lnTo>
                  <a:pt x="19" y="69"/>
                </a:lnTo>
                <a:lnTo>
                  <a:pt x="19" y="75"/>
                </a:lnTo>
                <a:lnTo>
                  <a:pt x="17" y="80"/>
                </a:lnTo>
                <a:lnTo>
                  <a:pt x="0" y="111"/>
                </a:lnTo>
                <a:lnTo>
                  <a:pt x="2" y="112"/>
                </a:lnTo>
                <a:lnTo>
                  <a:pt x="0" y="114"/>
                </a:lnTo>
                <a:lnTo>
                  <a:pt x="9" y="117"/>
                </a:lnTo>
                <a:lnTo>
                  <a:pt x="38" y="95"/>
                </a:lnTo>
                <a:lnTo>
                  <a:pt x="77" y="102"/>
                </a:lnTo>
                <a:lnTo>
                  <a:pt x="41" y="165"/>
                </a:lnTo>
                <a:lnTo>
                  <a:pt x="57" y="168"/>
                </a:lnTo>
                <a:lnTo>
                  <a:pt x="124" y="111"/>
                </a:lnTo>
                <a:lnTo>
                  <a:pt x="155" y="118"/>
                </a:lnTo>
                <a:lnTo>
                  <a:pt x="173" y="121"/>
                </a:lnTo>
                <a:lnTo>
                  <a:pt x="173" y="121"/>
                </a:lnTo>
                <a:lnTo>
                  <a:pt x="177" y="121"/>
                </a:lnTo>
                <a:lnTo>
                  <a:pt x="181" y="119"/>
                </a:lnTo>
                <a:lnTo>
                  <a:pt x="181" y="119"/>
                </a:lnTo>
                <a:lnTo>
                  <a:pt x="186" y="115"/>
                </a:lnTo>
                <a:lnTo>
                  <a:pt x="188" y="112"/>
                </a:lnTo>
                <a:lnTo>
                  <a:pt x="189" y="109"/>
                </a:lnTo>
                <a:lnTo>
                  <a:pt x="189" y="109"/>
                </a:lnTo>
                <a:lnTo>
                  <a:pt x="189" y="109"/>
                </a:lnTo>
                <a:lnTo>
                  <a:pt x="189" y="109"/>
                </a:lnTo>
                <a:lnTo>
                  <a:pt x="189" y="109"/>
                </a:lnTo>
                <a:lnTo>
                  <a:pt x="189" y="109"/>
                </a:lnTo>
                <a:lnTo>
                  <a:pt x="189" y="106"/>
                </a:lnTo>
                <a:lnTo>
                  <a:pt x="189" y="102"/>
                </a:lnTo>
                <a:lnTo>
                  <a:pt x="186" y="97"/>
                </a:lnTo>
                <a:lnTo>
                  <a:pt x="186" y="97"/>
                </a:lnTo>
                <a:close/>
              </a:path>
            </a:pathLst>
          </a:custGeom>
          <a:solidFill>
            <a:srgbClr val="629DD1">
              <a:lumMod val="50000"/>
            </a:srgbClr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C43D015C-9372-4D3E-AADD-7E57037A9372}"/>
              </a:ext>
            </a:extLst>
          </p:cNvPr>
          <p:cNvSpPr/>
          <p:nvPr/>
        </p:nvSpPr>
        <p:spPr>
          <a:xfrm>
            <a:off x="2091230" y="3116611"/>
            <a:ext cx="2531104" cy="432605"/>
          </a:xfrm>
          <a:custGeom>
            <a:avLst/>
            <a:gdLst>
              <a:gd name="connsiteX0" fmla="*/ 0 w 2709644"/>
              <a:gd name="connsiteY0" fmla="*/ 51447 h 387680"/>
              <a:gd name="connsiteX1" fmla="*/ 1191237 w 2709644"/>
              <a:gd name="connsiteY1" fmla="*/ 387007 h 387680"/>
              <a:gd name="connsiteX2" fmla="*/ 1761688 w 2709644"/>
              <a:gd name="connsiteY2" fmla="*/ 143726 h 387680"/>
              <a:gd name="connsiteX3" fmla="*/ 2466363 w 2709644"/>
              <a:gd name="connsiteY3" fmla="*/ 353451 h 387680"/>
              <a:gd name="connsiteX4" fmla="*/ 2692866 w 2709644"/>
              <a:gd name="connsiteY4" fmla="*/ 17892 h 387680"/>
              <a:gd name="connsiteX5" fmla="*/ 2692866 w 2709644"/>
              <a:gd name="connsiteY5" fmla="*/ 43058 h 387680"/>
              <a:gd name="connsiteX6" fmla="*/ 2692866 w 2709644"/>
              <a:gd name="connsiteY6" fmla="*/ 43058 h 387680"/>
              <a:gd name="connsiteX7" fmla="*/ 2709644 w 2709644"/>
              <a:gd name="connsiteY7" fmla="*/ 43058 h 3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9644" h="387680">
                <a:moveTo>
                  <a:pt x="0" y="51447"/>
                </a:moveTo>
                <a:cubicBezTo>
                  <a:pt x="448811" y="211537"/>
                  <a:pt x="897622" y="371627"/>
                  <a:pt x="1191237" y="387007"/>
                </a:cubicBezTo>
                <a:cubicBezTo>
                  <a:pt x="1484852" y="402387"/>
                  <a:pt x="1549167" y="149319"/>
                  <a:pt x="1761688" y="143726"/>
                </a:cubicBezTo>
                <a:cubicBezTo>
                  <a:pt x="1974209" y="138133"/>
                  <a:pt x="2311167" y="374423"/>
                  <a:pt x="2466363" y="353451"/>
                </a:cubicBezTo>
                <a:cubicBezTo>
                  <a:pt x="2621559" y="332479"/>
                  <a:pt x="2655116" y="69624"/>
                  <a:pt x="2692866" y="17892"/>
                </a:cubicBezTo>
                <a:cubicBezTo>
                  <a:pt x="2730617" y="-33840"/>
                  <a:pt x="2692866" y="43058"/>
                  <a:pt x="2692866" y="43058"/>
                </a:cubicBezTo>
                <a:lnTo>
                  <a:pt x="2692866" y="43058"/>
                </a:lnTo>
                <a:lnTo>
                  <a:pt x="2709644" y="43058"/>
                </a:lnTo>
              </a:path>
            </a:pathLst>
          </a:cu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Freeform 298">
            <a:extLst>
              <a:ext uri="{FF2B5EF4-FFF2-40B4-BE49-F238E27FC236}">
                <a16:creationId xmlns:a16="http://schemas.microsoft.com/office/drawing/2014/main" id="{1BE848DD-6434-4247-9998-682E5B1E6A5B}"/>
              </a:ext>
            </a:extLst>
          </p:cNvPr>
          <p:cNvSpPr/>
          <p:nvPr/>
        </p:nvSpPr>
        <p:spPr bwMode="auto">
          <a:xfrm rot="20171567" flipV="1">
            <a:off x="4547499" y="4621197"/>
            <a:ext cx="291026" cy="258689"/>
          </a:xfrm>
          <a:custGeom>
            <a:avLst/>
            <a:gdLst/>
            <a:ahLst/>
            <a:cxnLst>
              <a:cxn ang="0">
                <a:pos x="186" y="97"/>
              </a:cxn>
              <a:cxn ang="0">
                <a:pos x="186" y="97"/>
              </a:cxn>
              <a:cxn ang="0">
                <a:pos x="183" y="94"/>
              </a:cxn>
              <a:cxn ang="0">
                <a:pos x="178" y="92"/>
              </a:cxn>
              <a:cxn ang="0">
                <a:pos x="161" y="88"/>
              </a:cxn>
              <a:cxn ang="0">
                <a:pos x="130" y="81"/>
              </a:cxn>
              <a:cxn ang="0">
                <a:pos x="90" y="4"/>
              </a:cxn>
              <a:cxn ang="0">
                <a:pos x="75" y="0"/>
              </a:cxn>
              <a:cxn ang="0">
                <a:pos x="83" y="72"/>
              </a:cxn>
              <a:cxn ang="0">
                <a:pos x="43" y="64"/>
              </a:cxn>
              <a:cxn ang="0">
                <a:pos x="26" y="32"/>
              </a:cxn>
              <a:cxn ang="0">
                <a:pos x="18" y="31"/>
              </a:cxn>
              <a:cxn ang="0">
                <a:pos x="18" y="34"/>
              </a:cxn>
              <a:cxn ang="0">
                <a:pos x="16" y="33"/>
              </a:cxn>
              <a:cxn ang="0">
                <a:pos x="19" y="69"/>
              </a:cxn>
              <a:cxn ang="0">
                <a:pos x="19" y="75"/>
              </a:cxn>
              <a:cxn ang="0">
                <a:pos x="17" y="80"/>
              </a:cxn>
              <a:cxn ang="0">
                <a:pos x="0" y="111"/>
              </a:cxn>
              <a:cxn ang="0">
                <a:pos x="2" y="112"/>
              </a:cxn>
              <a:cxn ang="0">
                <a:pos x="0" y="114"/>
              </a:cxn>
              <a:cxn ang="0">
                <a:pos x="9" y="117"/>
              </a:cxn>
              <a:cxn ang="0">
                <a:pos x="38" y="95"/>
              </a:cxn>
              <a:cxn ang="0">
                <a:pos x="77" y="102"/>
              </a:cxn>
              <a:cxn ang="0">
                <a:pos x="41" y="165"/>
              </a:cxn>
              <a:cxn ang="0">
                <a:pos x="57" y="168"/>
              </a:cxn>
              <a:cxn ang="0">
                <a:pos x="124" y="111"/>
              </a:cxn>
              <a:cxn ang="0">
                <a:pos x="155" y="118"/>
              </a:cxn>
              <a:cxn ang="0">
                <a:pos x="173" y="121"/>
              </a:cxn>
              <a:cxn ang="0">
                <a:pos x="173" y="121"/>
              </a:cxn>
              <a:cxn ang="0">
                <a:pos x="177" y="121"/>
              </a:cxn>
              <a:cxn ang="0">
                <a:pos x="181" y="119"/>
              </a:cxn>
              <a:cxn ang="0">
                <a:pos x="181" y="119"/>
              </a:cxn>
              <a:cxn ang="0">
                <a:pos x="186" y="115"/>
              </a:cxn>
              <a:cxn ang="0">
                <a:pos x="188" y="112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6"/>
              </a:cxn>
              <a:cxn ang="0">
                <a:pos x="189" y="102"/>
              </a:cxn>
              <a:cxn ang="0">
                <a:pos x="186" y="97"/>
              </a:cxn>
              <a:cxn ang="0">
                <a:pos x="186" y="97"/>
              </a:cxn>
            </a:cxnLst>
            <a:rect l="0" t="0" r="r" b="b"/>
            <a:pathLst>
              <a:path w="189" h="168">
                <a:moveTo>
                  <a:pt x="186" y="97"/>
                </a:moveTo>
                <a:lnTo>
                  <a:pt x="186" y="97"/>
                </a:lnTo>
                <a:lnTo>
                  <a:pt x="183" y="94"/>
                </a:lnTo>
                <a:lnTo>
                  <a:pt x="178" y="92"/>
                </a:lnTo>
                <a:lnTo>
                  <a:pt x="161" y="88"/>
                </a:lnTo>
                <a:lnTo>
                  <a:pt x="130" y="81"/>
                </a:lnTo>
                <a:lnTo>
                  <a:pt x="90" y="4"/>
                </a:lnTo>
                <a:lnTo>
                  <a:pt x="75" y="0"/>
                </a:lnTo>
                <a:lnTo>
                  <a:pt x="83" y="72"/>
                </a:lnTo>
                <a:lnTo>
                  <a:pt x="43" y="64"/>
                </a:lnTo>
                <a:lnTo>
                  <a:pt x="26" y="32"/>
                </a:lnTo>
                <a:lnTo>
                  <a:pt x="18" y="31"/>
                </a:lnTo>
                <a:lnTo>
                  <a:pt x="18" y="34"/>
                </a:lnTo>
                <a:lnTo>
                  <a:pt x="16" y="33"/>
                </a:lnTo>
                <a:lnTo>
                  <a:pt x="19" y="69"/>
                </a:lnTo>
                <a:lnTo>
                  <a:pt x="19" y="75"/>
                </a:lnTo>
                <a:lnTo>
                  <a:pt x="17" y="80"/>
                </a:lnTo>
                <a:lnTo>
                  <a:pt x="0" y="111"/>
                </a:lnTo>
                <a:lnTo>
                  <a:pt x="2" y="112"/>
                </a:lnTo>
                <a:lnTo>
                  <a:pt x="0" y="114"/>
                </a:lnTo>
                <a:lnTo>
                  <a:pt x="9" y="117"/>
                </a:lnTo>
                <a:lnTo>
                  <a:pt x="38" y="95"/>
                </a:lnTo>
                <a:lnTo>
                  <a:pt x="77" y="102"/>
                </a:lnTo>
                <a:lnTo>
                  <a:pt x="41" y="165"/>
                </a:lnTo>
                <a:lnTo>
                  <a:pt x="57" y="168"/>
                </a:lnTo>
                <a:lnTo>
                  <a:pt x="124" y="111"/>
                </a:lnTo>
                <a:lnTo>
                  <a:pt x="155" y="118"/>
                </a:lnTo>
                <a:lnTo>
                  <a:pt x="173" y="121"/>
                </a:lnTo>
                <a:lnTo>
                  <a:pt x="173" y="121"/>
                </a:lnTo>
                <a:lnTo>
                  <a:pt x="177" y="121"/>
                </a:lnTo>
                <a:lnTo>
                  <a:pt x="181" y="119"/>
                </a:lnTo>
                <a:lnTo>
                  <a:pt x="181" y="119"/>
                </a:lnTo>
                <a:lnTo>
                  <a:pt x="186" y="115"/>
                </a:lnTo>
                <a:lnTo>
                  <a:pt x="188" y="112"/>
                </a:lnTo>
                <a:lnTo>
                  <a:pt x="189" y="109"/>
                </a:lnTo>
                <a:lnTo>
                  <a:pt x="189" y="109"/>
                </a:lnTo>
                <a:lnTo>
                  <a:pt x="189" y="109"/>
                </a:lnTo>
                <a:lnTo>
                  <a:pt x="189" y="109"/>
                </a:lnTo>
                <a:lnTo>
                  <a:pt x="189" y="109"/>
                </a:lnTo>
                <a:lnTo>
                  <a:pt x="189" y="109"/>
                </a:lnTo>
                <a:lnTo>
                  <a:pt x="189" y="106"/>
                </a:lnTo>
                <a:lnTo>
                  <a:pt x="189" y="102"/>
                </a:lnTo>
                <a:lnTo>
                  <a:pt x="186" y="97"/>
                </a:lnTo>
                <a:lnTo>
                  <a:pt x="186" y="97"/>
                </a:lnTo>
                <a:close/>
              </a:path>
            </a:pathLst>
          </a:custGeom>
          <a:solidFill>
            <a:srgbClr val="629DD1">
              <a:lumMod val="75000"/>
            </a:srgbClr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B8F930A9-6D6C-4431-9F46-88CEEB50FF9C}"/>
              </a:ext>
            </a:extLst>
          </p:cNvPr>
          <p:cNvCxnSpPr>
            <a:cxnSpLocks/>
          </p:cNvCxnSpPr>
          <p:nvPr/>
        </p:nvCxnSpPr>
        <p:spPr>
          <a:xfrm>
            <a:off x="4788024" y="3835311"/>
            <a:ext cx="4089790" cy="8933"/>
          </a:xfrm>
          <a:prstGeom prst="line">
            <a:avLst/>
          </a:prstGeom>
          <a:ln cmpd="sng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C3E03D14-63BA-4EAE-A025-5F54AADC8F62}"/>
              </a:ext>
            </a:extLst>
          </p:cNvPr>
          <p:cNvCxnSpPr>
            <a:cxnSpLocks/>
          </p:cNvCxnSpPr>
          <p:nvPr/>
        </p:nvCxnSpPr>
        <p:spPr>
          <a:xfrm>
            <a:off x="4788024" y="5517232"/>
            <a:ext cx="4089790" cy="8933"/>
          </a:xfrm>
          <a:prstGeom prst="line">
            <a:avLst/>
          </a:prstGeom>
          <a:ln cmpd="sng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61983BD7-8D49-4434-9D4C-C5CD7475114D}"/>
              </a:ext>
            </a:extLst>
          </p:cNvPr>
          <p:cNvSpPr/>
          <p:nvPr/>
        </p:nvSpPr>
        <p:spPr>
          <a:xfrm>
            <a:off x="1736521" y="5927196"/>
            <a:ext cx="3004002" cy="784349"/>
          </a:xfrm>
          <a:custGeom>
            <a:avLst/>
            <a:gdLst>
              <a:gd name="connsiteX0" fmla="*/ 0 w 3004002"/>
              <a:gd name="connsiteY0" fmla="*/ 398103 h 784349"/>
              <a:gd name="connsiteX1" fmla="*/ 838899 w 3004002"/>
              <a:gd name="connsiteY1" fmla="*/ 742052 h 784349"/>
              <a:gd name="connsiteX2" fmla="*/ 1845578 w 3004002"/>
              <a:gd name="connsiteY2" fmla="*/ 481993 h 784349"/>
              <a:gd name="connsiteX3" fmla="*/ 2164360 w 3004002"/>
              <a:gd name="connsiteY3" fmla="*/ 775608 h 784349"/>
              <a:gd name="connsiteX4" fmla="*/ 2927758 w 3004002"/>
              <a:gd name="connsiteY4" fmla="*/ 70932 h 784349"/>
              <a:gd name="connsiteX5" fmla="*/ 2978092 w 3004002"/>
              <a:gd name="connsiteY5" fmla="*/ 20598 h 784349"/>
              <a:gd name="connsiteX6" fmla="*/ 3003259 w 3004002"/>
              <a:gd name="connsiteY6" fmla="*/ 37376 h 784349"/>
              <a:gd name="connsiteX7" fmla="*/ 2994870 w 3004002"/>
              <a:gd name="connsiteY7" fmla="*/ 12210 h 78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4002" h="784349">
                <a:moveTo>
                  <a:pt x="0" y="398103"/>
                </a:moveTo>
                <a:cubicBezTo>
                  <a:pt x="265651" y="563086"/>
                  <a:pt x="531303" y="728070"/>
                  <a:pt x="838899" y="742052"/>
                </a:cubicBezTo>
                <a:cubicBezTo>
                  <a:pt x="1146495" y="756034"/>
                  <a:pt x="1624668" y="476400"/>
                  <a:pt x="1845578" y="481993"/>
                </a:cubicBezTo>
                <a:cubicBezTo>
                  <a:pt x="2066488" y="487586"/>
                  <a:pt x="1983997" y="844118"/>
                  <a:pt x="2164360" y="775608"/>
                </a:cubicBezTo>
                <a:cubicBezTo>
                  <a:pt x="2344723" y="707098"/>
                  <a:pt x="2792136" y="196767"/>
                  <a:pt x="2927758" y="70932"/>
                </a:cubicBezTo>
                <a:cubicBezTo>
                  <a:pt x="3063380" y="-54903"/>
                  <a:pt x="2965509" y="26191"/>
                  <a:pt x="2978092" y="20598"/>
                </a:cubicBezTo>
                <a:cubicBezTo>
                  <a:pt x="2990675" y="15005"/>
                  <a:pt x="3000463" y="38774"/>
                  <a:pt x="3003259" y="37376"/>
                </a:cubicBezTo>
                <a:cubicBezTo>
                  <a:pt x="3006055" y="35978"/>
                  <a:pt x="3000462" y="24094"/>
                  <a:pt x="2994870" y="12210"/>
                </a:cubicBezTo>
              </a:path>
            </a:pathLst>
          </a:cu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Freeform 298">
            <a:extLst>
              <a:ext uri="{FF2B5EF4-FFF2-40B4-BE49-F238E27FC236}">
                <a16:creationId xmlns:a16="http://schemas.microsoft.com/office/drawing/2014/main" id="{7811F2A1-24F8-44B7-A591-21BD9A712E70}"/>
              </a:ext>
            </a:extLst>
          </p:cNvPr>
          <p:cNvSpPr/>
          <p:nvPr/>
        </p:nvSpPr>
        <p:spPr bwMode="auto">
          <a:xfrm rot="20442997">
            <a:off x="4645803" y="5797851"/>
            <a:ext cx="291025" cy="258689"/>
          </a:xfrm>
          <a:custGeom>
            <a:avLst/>
            <a:gdLst/>
            <a:ahLst/>
            <a:cxnLst>
              <a:cxn ang="0">
                <a:pos x="186" y="97"/>
              </a:cxn>
              <a:cxn ang="0">
                <a:pos x="186" y="97"/>
              </a:cxn>
              <a:cxn ang="0">
                <a:pos x="183" y="94"/>
              </a:cxn>
              <a:cxn ang="0">
                <a:pos x="178" y="92"/>
              </a:cxn>
              <a:cxn ang="0">
                <a:pos x="161" y="88"/>
              </a:cxn>
              <a:cxn ang="0">
                <a:pos x="130" y="81"/>
              </a:cxn>
              <a:cxn ang="0">
                <a:pos x="90" y="4"/>
              </a:cxn>
              <a:cxn ang="0">
                <a:pos x="75" y="0"/>
              </a:cxn>
              <a:cxn ang="0">
                <a:pos x="83" y="72"/>
              </a:cxn>
              <a:cxn ang="0">
                <a:pos x="43" y="64"/>
              </a:cxn>
              <a:cxn ang="0">
                <a:pos x="26" y="32"/>
              </a:cxn>
              <a:cxn ang="0">
                <a:pos x="18" y="31"/>
              </a:cxn>
              <a:cxn ang="0">
                <a:pos x="18" y="34"/>
              </a:cxn>
              <a:cxn ang="0">
                <a:pos x="16" y="33"/>
              </a:cxn>
              <a:cxn ang="0">
                <a:pos x="19" y="69"/>
              </a:cxn>
              <a:cxn ang="0">
                <a:pos x="19" y="75"/>
              </a:cxn>
              <a:cxn ang="0">
                <a:pos x="17" y="80"/>
              </a:cxn>
              <a:cxn ang="0">
                <a:pos x="0" y="111"/>
              </a:cxn>
              <a:cxn ang="0">
                <a:pos x="2" y="112"/>
              </a:cxn>
              <a:cxn ang="0">
                <a:pos x="0" y="114"/>
              </a:cxn>
              <a:cxn ang="0">
                <a:pos x="9" y="117"/>
              </a:cxn>
              <a:cxn ang="0">
                <a:pos x="38" y="95"/>
              </a:cxn>
              <a:cxn ang="0">
                <a:pos x="77" y="102"/>
              </a:cxn>
              <a:cxn ang="0">
                <a:pos x="41" y="165"/>
              </a:cxn>
              <a:cxn ang="0">
                <a:pos x="57" y="168"/>
              </a:cxn>
              <a:cxn ang="0">
                <a:pos x="124" y="111"/>
              </a:cxn>
              <a:cxn ang="0">
                <a:pos x="155" y="118"/>
              </a:cxn>
              <a:cxn ang="0">
                <a:pos x="173" y="121"/>
              </a:cxn>
              <a:cxn ang="0">
                <a:pos x="173" y="121"/>
              </a:cxn>
              <a:cxn ang="0">
                <a:pos x="177" y="121"/>
              </a:cxn>
              <a:cxn ang="0">
                <a:pos x="181" y="119"/>
              </a:cxn>
              <a:cxn ang="0">
                <a:pos x="181" y="119"/>
              </a:cxn>
              <a:cxn ang="0">
                <a:pos x="186" y="115"/>
              </a:cxn>
              <a:cxn ang="0">
                <a:pos x="188" y="112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6"/>
              </a:cxn>
              <a:cxn ang="0">
                <a:pos x="189" y="102"/>
              </a:cxn>
              <a:cxn ang="0">
                <a:pos x="186" y="97"/>
              </a:cxn>
              <a:cxn ang="0">
                <a:pos x="186" y="97"/>
              </a:cxn>
            </a:cxnLst>
            <a:rect l="0" t="0" r="r" b="b"/>
            <a:pathLst>
              <a:path w="189" h="168">
                <a:moveTo>
                  <a:pt x="186" y="97"/>
                </a:moveTo>
                <a:lnTo>
                  <a:pt x="186" y="97"/>
                </a:lnTo>
                <a:lnTo>
                  <a:pt x="183" y="94"/>
                </a:lnTo>
                <a:lnTo>
                  <a:pt x="178" y="92"/>
                </a:lnTo>
                <a:lnTo>
                  <a:pt x="161" y="88"/>
                </a:lnTo>
                <a:lnTo>
                  <a:pt x="130" y="81"/>
                </a:lnTo>
                <a:lnTo>
                  <a:pt x="90" y="4"/>
                </a:lnTo>
                <a:lnTo>
                  <a:pt x="75" y="0"/>
                </a:lnTo>
                <a:lnTo>
                  <a:pt x="83" y="72"/>
                </a:lnTo>
                <a:lnTo>
                  <a:pt x="43" y="64"/>
                </a:lnTo>
                <a:lnTo>
                  <a:pt x="26" y="32"/>
                </a:lnTo>
                <a:lnTo>
                  <a:pt x="18" y="31"/>
                </a:lnTo>
                <a:lnTo>
                  <a:pt x="18" y="34"/>
                </a:lnTo>
                <a:lnTo>
                  <a:pt x="16" y="33"/>
                </a:lnTo>
                <a:lnTo>
                  <a:pt x="19" y="69"/>
                </a:lnTo>
                <a:lnTo>
                  <a:pt x="19" y="75"/>
                </a:lnTo>
                <a:lnTo>
                  <a:pt x="17" y="80"/>
                </a:lnTo>
                <a:lnTo>
                  <a:pt x="0" y="111"/>
                </a:lnTo>
                <a:lnTo>
                  <a:pt x="2" y="112"/>
                </a:lnTo>
                <a:lnTo>
                  <a:pt x="0" y="114"/>
                </a:lnTo>
                <a:lnTo>
                  <a:pt x="9" y="117"/>
                </a:lnTo>
                <a:lnTo>
                  <a:pt x="38" y="95"/>
                </a:lnTo>
                <a:lnTo>
                  <a:pt x="77" y="102"/>
                </a:lnTo>
                <a:lnTo>
                  <a:pt x="41" y="165"/>
                </a:lnTo>
                <a:lnTo>
                  <a:pt x="57" y="168"/>
                </a:lnTo>
                <a:lnTo>
                  <a:pt x="124" y="111"/>
                </a:lnTo>
                <a:lnTo>
                  <a:pt x="155" y="118"/>
                </a:lnTo>
                <a:lnTo>
                  <a:pt x="173" y="121"/>
                </a:lnTo>
                <a:lnTo>
                  <a:pt x="173" y="121"/>
                </a:lnTo>
                <a:lnTo>
                  <a:pt x="177" y="121"/>
                </a:lnTo>
                <a:lnTo>
                  <a:pt x="181" y="119"/>
                </a:lnTo>
                <a:lnTo>
                  <a:pt x="181" y="119"/>
                </a:lnTo>
                <a:lnTo>
                  <a:pt x="186" y="115"/>
                </a:lnTo>
                <a:lnTo>
                  <a:pt x="188" y="112"/>
                </a:lnTo>
                <a:lnTo>
                  <a:pt x="189" y="109"/>
                </a:lnTo>
                <a:lnTo>
                  <a:pt x="189" y="109"/>
                </a:lnTo>
                <a:lnTo>
                  <a:pt x="189" y="109"/>
                </a:lnTo>
                <a:lnTo>
                  <a:pt x="189" y="109"/>
                </a:lnTo>
                <a:lnTo>
                  <a:pt x="189" y="109"/>
                </a:lnTo>
                <a:lnTo>
                  <a:pt x="189" y="109"/>
                </a:lnTo>
                <a:lnTo>
                  <a:pt x="189" y="106"/>
                </a:lnTo>
                <a:lnTo>
                  <a:pt x="189" y="102"/>
                </a:lnTo>
                <a:lnTo>
                  <a:pt x="186" y="97"/>
                </a:lnTo>
                <a:lnTo>
                  <a:pt x="186" y="97"/>
                </a:lnTo>
                <a:close/>
              </a:path>
            </a:pathLst>
          </a:custGeom>
          <a:solidFill>
            <a:srgbClr val="629DD1">
              <a:lumMod val="50000"/>
            </a:srgbClr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182D3E71-7C5E-4C23-8A44-E8223911E477}"/>
              </a:ext>
            </a:extLst>
          </p:cNvPr>
          <p:cNvSpPr/>
          <p:nvPr/>
        </p:nvSpPr>
        <p:spPr>
          <a:xfrm>
            <a:off x="1812022" y="4756558"/>
            <a:ext cx="2896518" cy="722932"/>
          </a:xfrm>
          <a:custGeom>
            <a:avLst/>
            <a:gdLst>
              <a:gd name="connsiteX0" fmla="*/ 0 w 2896518"/>
              <a:gd name="connsiteY0" fmla="*/ 0 h 722932"/>
              <a:gd name="connsiteX1" fmla="*/ 260059 w 2896518"/>
              <a:gd name="connsiteY1" fmla="*/ 511728 h 722932"/>
              <a:gd name="connsiteX2" fmla="*/ 771787 w 2896518"/>
              <a:gd name="connsiteY2" fmla="*/ 494950 h 722932"/>
              <a:gd name="connsiteX3" fmla="*/ 1577130 w 2896518"/>
              <a:gd name="connsiteY3" fmla="*/ 671119 h 722932"/>
              <a:gd name="connsiteX4" fmla="*/ 2055303 w 2896518"/>
              <a:gd name="connsiteY4" fmla="*/ 578840 h 722932"/>
              <a:gd name="connsiteX5" fmla="*/ 2357306 w 2896518"/>
              <a:gd name="connsiteY5" fmla="*/ 704675 h 722932"/>
              <a:gd name="connsiteX6" fmla="*/ 2843868 w 2896518"/>
              <a:gd name="connsiteY6" fmla="*/ 109057 h 722932"/>
              <a:gd name="connsiteX7" fmla="*/ 2860646 w 2896518"/>
              <a:gd name="connsiteY7" fmla="*/ 67112 h 72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6518" h="722932">
                <a:moveTo>
                  <a:pt x="0" y="0"/>
                </a:moveTo>
                <a:cubicBezTo>
                  <a:pt x="65714" y="214618"/>
                  <a:pt x="131428" y="429236"/>
                  <a:pt x="260059" y="511728"/>
                </a:cubicBezTo>
                <a:cubicBezTo>
                  <a:pt x="388690" y="594220"/>
                  <a:pt x="552275" y="468385"/>
                  <a:pt x="771787" y="494950"/>
                </a:cubicBezTo>
                <a:cubicBezTo>
                  <a:pt x="991299" y="521515"/>
                  <a:pt x="1363211" y="657137"/>
                  <a:pt x="1577130" y="671119"/>
                </a:cubicBezTo>
                <a:cubicBezTo>
                  <a:pt x="1791049" y="685101"/>
                  <a:pt x="1925274" y="573247"/>
                  <a:pt x="2055303" y="578840"/>
                </a:cubicBezTo>
                <a:cubicBezTo>
                  <a:pt x="2185332" y="584433"/>
                  <a:pt x="2225879" y="782972"/>
                  <a:pt x="2357306" y="704675"/>
                </a:cubicBezTo>
                <a:cubicBezTo>
                  <a:pt x="2488733" y="626378"/>
                  <a:pt x="2759978" y="215317"/>
                  <a:pt x="2843868" y="109057"/>
                </a:cubicBezTo>
                <a:cubicBezTo>
                  <a:pt x="2927758" y="2797"/>
                  <a:pt x="2894202" y="34954"/>
                  <a:pt x="2860646" y="67112"/>
                </a:cubicBezTo>
              </a:path>
            </a:pathLst>
          </a:cu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8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0"/>
          <p:cNvGrpSpPr/>
          <p:nvPr/>
        </p:nvGrpSpPr>
        <p:grpSpPr>
          <a:xfrm>
            <a:off x="179512" y="1347142"/>
            <a:ext cx="8381739" cy="3017962"/>
            <a:chOff x="-8806" y="3934124"/>
            <a:chExt cx="22105830" cy="8331572"/>
          </a:xfrm>
        </p:grpSpPr>
        <p:sp>
          <p:nvSpPr>
            <p:cNvPr id="7" name="Shape 561"/>
            <p:cNvSpPr/>
            <p:nvPr/>
          </p:nvSpPr>
          <p:spPr>
            <a:xfrm>
              <a:off x="-8806" y="5098469"/>
              <a:ext cx="19583952" cy="71672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9534"/>
                  </a:moveTo>
                  <a:cubicBezTo>
                    <a:pt x="17821" y="120000"/>
                    <a:pt x="19688" y="62325"/>
                    <a:pt x="28005" y="62790"/>
                  </a:cubicBezTo>
                  <a:cubicBezTo>
                    <a:pt x="36322" y="63255"/>
                    <a:pt x="41414" y="85581"/>
                    <a:pt x="52277" y="83720"/>
                  </a:cubicBezTo>
                  <a:cubicBezTo>
                    <a:pt x="63140" y="81860"/>
                    <a:pt x="63988" y="40930"/>
                    <a:pt x="75190" y="37209"/>
                  </a:cubicBezTo>
                  <a:cubicBezTo>
                    <a:pt x="86393" y="33488"/>
                    <a:pt x="87538" y="57093"/>
                    <a:pt x="98231" y="55697"/>
                  </a:cubicBezTo>
                  <a:cubicBezTo>
                    <a:pt x="108925" y="54302"/>
                    <a:pt x="109137" y="9767"/>
                    <a:pt x="120000" y="0"/>
                  </a:cubicBezTo>
                </a:path>
              </a:pathLst>
            </a:custGeom>
            <a:noFill/>
            <a:ln w="15875" cap="flat" cmpd="sng">
              <a:solidFill>
                <a:srgbClr val="BFBFBF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137119" tIns="68550" rIns="137119" bIns="68550" anchor="t" anchorCtr="0">
              <a:noAutofit/>
            </a:bodyPr>
            <a:lstStyle/>
            <a:p>
              <a:pPr defTabSz="685800"/>
              <a:endParaRPr sz="270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" name="Shape 562"/>
            <p:cNvSpPr/>
            <p:nvPr/>
          </p:nvSpPr>
          <p:spPr>
            <a:xfrm>
              <a:off x="7475140" y="9129746"/>
              <a:ext cx="1991413" cy="1986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137119" tIns="68550" rIns="137119" bIns="68550" anchor="ctr" anchorCtr="0">
              <a:noAutofit/>
            </a:bodyPr>
            <a:lstStyle/>
            <a:p>
              <a:pPr algn="ctr" defTabSz="685800"/>
              <a:endParaRPr sz="3600">
                <a:solidFill>
                  <a:prstClr val="whit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" name="Shape 563"/>
            <p:cNvSpPr/>
            <p:nvPr/>
          </p:nvSpPr>
          <p:spPr>
            <a:xfrm>
              <a:off x="11270297" y="6418546"/>
              <a:ext cx="1991413" cy="19864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137119" tIns="68550" rIns="137119" bIns="68550" anchor="ctr" anchorCtr="0">
              <a:noAutofit/>
            </a:bodyPr>
            <a:lstStyle/>
            <a:p>
              <a:pPr algn="ctr" defTabSz="685800"/>
              <a:endParaRPr sz="3600">
                <a:solidFill>
                  <a:prstClr val="whit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" name="Shape 564"/>
            <p:cNvSpPr/>
            <p:nvPr/>
          </p:nvSpPr>
          <p:spPr>
            <a:xfrm>
              <a:off x="15065456" y="7470979"/>
              <a:ext cx="1991413" cy="19864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137119" tIns="68550" rIns="137119" bIns="68550" anchor="ctr" anchorCtr="0">
              <a:noAutofit/>
            </a:bodyPr>
            <a:lstStyle/>
            <a:p>
              <a:pPr algn="ctr" defTabSz="685800"/>
              <a:endParaRPr sz="3600">
                <a:solidFill>
                  <a:prstClr val="whit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" name="Shape 565"/>
            <p:cNvSpPr/>
            <p:nvPr/>
          </p:nvSpPr>
          <p:spPr>
            <a:xfrm>
              <a:off x="3679982" y="7887129"/>
              <a:ext cx="1991412" cy="19864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137119" tIns="68550" rIns="137119" bIns="68550" anchor="ctr" anchorCtr="0">
              <a:noAutofit/>
            </a:bodyPr>
            <a:lstStyle/>
            <a:p>
              <a:pPr algn="ctr" defTabSz="685800"/>
              <a:endParaRPr sz="3600">
                <a:solidFill>
                  <a:prstClr val="whit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" name="Shape 566"/>
            <p:cNvGrpSpPr/>
            <p:nvPr/>
          </p:nvGrpSpPr>
          <p:grpSpPr>
            <a:xfrm>
              <a:off x="19464329" y="3934124"/>
              <a:ext cx="2632695" cy="1580015"/>
              <a:chOff x="10452099" y="1779589"/>
              <a:chExt cx="365125" cy="219075"/>
            </a:xfrm>
          </p:grpSpPr>
          <p:sp>
            <p:nvSpPr>
              <p:cNvPr id="17" name="Shape 567"/>
              <p:cNvSpPr/>
              <p:nvPr/>
            </p:nvSpPr>
            <p:spPr>
              <a:xfrm>
                <a:off x="10550525" y="1900239"/>
                <a:ext cx="112713" cy="984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806"/>
                    </a:moveTo>
                    <a:lnTo>
                      <a:pt x="0" y="120000"/>
                    </a:lnTo>
                    <a:lnTo>
                      <a:pt x="23661" y="0"/>
                    </a:lnTo>
                    <a:lnTo>
                      <a:pt x="120000" y="5806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lIns="68569" tIns="34275" rIns="68569" bIns="34275" anchor="t" anchorCtr="0">
                <a:noAutofit/>
              </a:bodyPr>
              <a:lstStyle/>
              <a:p>
                <a:pPr defTabSz="685800"/>
                <a:endParaRPr sz="2700">
                  <a:solidFill>
                    <a:prstClr val="black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8" name="Shape 568"/>
              <p:cNvSpPr/>
              <p:nvPr/>
            </p:nvSpPr>
            <p:spPr>
              <a:xfrm>
                <a:off x="10452099" y="1779589"/>
                <a:ext cx="365125" cy="1889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0" y="26218"/>
                    </a:lnTo>
                    <a:lnTo>
                      <a:pt x="73043" y="12000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lIns="68569" tIns="34275" rIns="68569" bIns="34275" anchor="t" anchorCtr="0">
                <a:noAutofit/>
              </a:bodyPr>
              <a:lstStyle/>
              <a:p>
                <a:pPr defTabSz="685800"/>
                <a:endParaRPr sz="2700">
                  <a:solidFill>
                    <a:prstClr val="black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9" name="Shape 569"/>
              <p:cNvSpPr/>
              <p:nvPr/>
            </p:nvSpPr>
            <p:spPr>
              <a:xfrm>
                <a:off x="10531477" y="1792289"/>
                <a:ext cx="258763" cy="2063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0" y="48000"/>
                    </a:lnTo>
                    <a:lnTo>
                      <a:pt x="8834" y="120000"/>
                    </a:lnTo>
                    <a:lnTo>
                      <a:pt x="19141" y="62769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lIns="68569" tIns="34275" rIns="68569" bIns="34275" anchor="t" anchorCtr="0">
                <a:noAutofit/>
              </a:bodyPr>
              <a:lstStyle/>
              <a:p>
                <a:pPr defTabSz="685800"/>
                <a:endParaRPr sz="2700">
                  <a:solidFill>
                    <a:prstClr val="black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13" name="Shape 579"/>
            <p:cNvSpPr/>
            <p:nvPr/>
          </p:nvSpPr>
          <p:spPr>
            <a:xfrm>
              <a:off x="15622640" y="8032603"/>
              <a:ext cx="909251" cy="9383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027" y="87532"/>
                  </a:moveTo>
                  <a:lnTo>
                    <a:pt x="67027" y="87532"/>
                  </a:lnTo>
                  <a:cubicBezTo>
                    <a:pt x="67027" y="78441"/>
                    <a:pt x="74324" y="73506"/>
                    <a:pt x="86486" y="66753"/>
                  </a:cubicBezTo>
                  <a:cubicBezTo>
                    <a:pt x="100810" y="57402"/>
                    <a:pt x="119729" y="45974"/>
                    <a:pt x="119729" y="18441"/>
                  </a:cubicBezTo>
                  <a:cubicBezTo>
                    <a:pt x="119729" y="16103"/>
                    <a:pt x="117297" y="13766"/>
                    <a:pt x="115135" y="13766"/>
                  </a:cubicBezTo>
                  <a:cubicBezTo>
                    <a:pt x="93513" y="13766"/>
                    <a:pt x="93513" y="13766"/>
                    <a:pt x="93513" y="13766"/>
                  </a:cubicBezTo>
                  <a:cubicBezTo>
                    <a:pt x="88648" y="7012"/>
                    <a:pt x="79189" y="0"/>
                    <a:pt x="60000" y="0"/>
                  </a:cubicBezTo>
                  <a:cubicBezTo>
                    <a:pt x="40810" y="0"/>
                    <a:pt x="31351" y="7012"/>
                    <a:pt x="26486" y="13766"/>
                  </a:cubicBezTo>
                  <a:cubicBezTo>
                    <a:pt x="4864" y="13766"/>
                    <a:pt x="4864" y="13766"/>
                    <a:pt x="4864" y="13766"/>
                  </a:cubicBezTo>
                  <a:cubicBezTo>
                    <a:pt x="2432" y="13766"/>
                    <a:pt x="0" y="16103"/>
                    <a:pt x="0" y="18441"/>
                  </a:cubicBezTo>
                  <a:cubicBezTo>
                    <a:pt x="0" y="45974"/>
                    <a:pt x="16756" y="57402"/>
                    <a:pt x="33513" y="66753"/>
                  </a:cubicBezTo>
                  <a:cubicBezTo>
                    <a:pt x="45675" y="73506"/>
                    <a:pt x="52702" y="78441"/>
                    <a:pt x="52702" y="87532"/>
                  </a:cubicBezTo>
                  <a:cubicBezTo>
                    <a:pt x="52702" y="96623"/>
                    <a:pt x="52702" y="96623"/>
                    <a:pt x="52702" y="96623"/>
                  </a:cubicBezTo>
                  <a:cubicBezTo>
                    <a:pt x="38378" y="98961"/>
                    <a:pt x="28918" y="103636"/>
                    <a:pt x="28918" y="108051"/>
                  </a:cubicBezTo>
                  <a:cubicBezTo>
                    <a:pt x="28918" y="115064"/>
                    <a:pt x="43243" y="119740"/>
                    <a:pt x="60000" y="119740"/>
                  </a:cubicBezTo>
                  <a:cubicBezTo>
                    <a:pt x="76486" y="119740"/>
                    <a:pt x="88648" y="115064"/>
                    <a:pt x="88648" y="108051"/>
                  </a:cubicBezTo>
                  <a:cubicBezTo>
                    <a:pt x="88648" y="103636"/>
                    <a:pt x="81621" y="98961"/>
                    <a:pt x="67027" y="96623"/>
                  </a:cubicBezTo>
                  <a:lnTo>
                    <a:pt x="67027" y="87532"/>
                  </a:lnTo>
                  <a:close/>
                  <a:moveTo>
                    <a:pt x="86486" y="55064"/>
                  </a:moveTo>
                  <a:lnTo>
                    <a:pt x="86486" y="55064"/>
                  </a:lnTo>
                  <a:cubicBezTo>
                    <a:pt x="91081" y="48311"/>
                    <a:pt x="93513" y="36883"/>
                    <a:pt x="93513" y="23116"/>
                  </a:cubicBezTo>
                  <a:cubicBezTo>
                    <a:pt x="110270" y="23116"/>
                    <a:pt x="110270" y="23116"/>
                    <a:pt x="110270" y="23116"/>
                  </a:cubicBezTo>
                  <a:cubicBezTo>
                    <a:pt x="107837" y="39220"/>
                    <a:pt x="98378" y="48311"/>
                    <a:pt x="86486" y="55064"/>
                  </a:cubicBezTo>
                  <a:close/>
                  <a:moveTo>
                    <a:pt x="60000" y="9350"/>
                  </a:moveTo>
                  <a:lnTo>
                    <a:pt x="60000" y="9350"/>
                  </a:lnTo>
                  <a:cubicBezTo>
                    <a:pt x="79189" y="9350"/>
                    <a:pt x="86486" y="16103"/>
                    <a:pt x="86486" y="18441"/>
                  </a:cubicBezTo>
                  <a:cubicBezTo>
                    <a:pt x="86486" y="20779"/>
                    <a:pt x="79189" y="27532"/>
                    <a:pt x="60000" y="29870"/>
                  </a:cubicBezTo>
                  <a:cubicBezTo>
                    <a:pt x="40810" y="27532"/>
                    <a:pt x="33513" y="20779"/>
                    <a:pt x="33513" y="18441"/>
                  </a:cubicBezTo>
                  <a:cubicBezTo>
                    <a:pt x="33513" y="16103"/>
                    <a:pt x="40810" y="9350"/>
                    <a:pt x="60000" y="9350"/>
                  </a:cubicBezTo>
                  <a:close/>
                  <a:moveTo>
                    <a:pt x="9729" y="23116"/>
                  </a:moveTo>
                  <a:lnTo>
                    <a:pt x="9729" y="23116"/>
                  </a:lnTo>
                  <a:cubicBezTo>
                    <a:pt x="26486" y="23116"/>
                    <a:pt x="26486" y="23116"/>
                    <a:pt x="26486" y="23116"/>
                  </a:cubicBezTo>
                  <a:cubicBezTo>
                    <a:pt x="26486" y="36883"/>
                    <a:pt x="28918" y="48311"/>
                    <a:pt x="33513" y="55064"/>
                  </a:cubicBezTo>
                  <a:cubicBezTo>
                    <a:pt x="21621" y="48311"/>
                    <a:pt x="9729" y="39220"/>
                    <a:pt x="9729" y="231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68550" tIns="34275" rIns="68550" bIns="34275" anchor="ctr" anchorCtr="0">
              <a:noAutofit/>
            </a:bodyPr>
            <a:lstStyle/>
            <a:p>
              <a:pPr defTabSz="685800"/>
              <a:endParaRPr sz="270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" name="Shape 580"/>
            <p:cNvSpPr/>
            <p:nvPr/>
          </p:nvSpPr>
          <p:spPr>
            <a:xfrm>
              <a:off x="11760864" y="7016234"/>
              <a:ext cx="1010277" cy="9094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277" y="40719"/>
                  </a:moveTo>
                  <a:lnTo>
                    <a:pt x="19277" y="40719"/>
                  </a:lnTo>
                  <a:cubicBezTo>
                    <a:pt x="23373" y="36134"/>
                    <a:pt x="27951" y="38561"/>
                    <a:pt x="34216" y="45573"/>
                  </a:cubicBezTo>
                  <a:cubicBezTo>
                    <a:pt x="36385" y="48000"/>
                    <a:pt x="36385" y="45573"/>
                    <a:pt x="36385" y="45573"/>
                  </a:cubicBezTo>
                  <a:cubicBezTo>
                    <a:pt x="38554" y="45573"/>
                    <a:pt x="44819" y="36134"/>
                    <a:pt x="46987" y="36134"/>
                  </a:cubicBezTo>
                  <a:cubicBezTo>
                    <a:pt x="46987" y="36134"/>
                    <a:pt x="46987" y="36134"/>
                    <a:pt x="46987" y="33707"/>
                  </a:cubicBezTo>
                  <a:cubicBezTo>
                    <a:pt x="44819" y="33707"/>
                    <a:pt x="42891" y="31280"/>
                    <a:pt x="42891" y="28853"/>
                  </a:cubicBezTo>
                  <a:cubicBezTo>
                    <a:pt x="32048" y="12134"/>
                    <a:pt x="72530" y="2696"/>
                    <a:pt x="66265" y="2696"/>
                  </a:cubicBezTo>
                  <a:cubicBezTo>
                    <a:pt x="61927" y="0"/>
                    <a:pt x="49156" y="0"/>
                    <a:pt x="46987" y="0"/>
                  </a:cubicBezTo>
                  <a:cubicBezTo>
                    <a:pt x="40722" y="2696"/>
                    <a:pt x="30120" y="9707"/>
                    <a:pt x="25783" y="14561"/>
                  </a:cubicBezTo>
                  <a:cubicBezTo>
                    <a:pt x="19277" y="19415"/>
                    <a:pt x="17349" y="21842"/>
                    <a:pt x="17349" y="21842"/>
                  </a:cubicBezTo>
                  <a:cubicBezTo>
                    <a:pt x="14939" y="24000"/>
                    <a:pt x="17349" y="28853"/>
                    <a:pt x="12771" y="31280"/>
                  </a:cubicBezTo>
                  <a:cubicBezTo>
                    <a:pt x="8674" y="33707"/>
                    <a:pt x="6506" y="31280"/>
                    <a:pt x="4337" y="33707"/>
                  </a:cubicBezTo>
                  <a:cubicBezTo>
                    <a:pt x="4337" y="36134"/>
                    <a:pt x="2168" y="36134"/>
                    <a:pt x="0" y="38561"/>
                  </a:cubicBezTo>
                  <a:lnTo>
                    <a:pt x="0" y="40719"/>
                  </a:lnTo>
                  <a:lnTo>
                    <a:pt x="8674" y="50426"/>
                  </a:lnTo>
                  <a:cubicBezTo>
                    <a:pt x="8674" y="52853"/>
                    <a:pt x="10602" y="52853"/>
                    <a:pt x="12771" y="52853"/>
                  </a:cubicBezTo>
                  <a:cubicBezTo>
                    <a:pt x="12771" y="50426"/>
                    <a:pt x="14939" y="48000"/>
                    <a:pt x="17349" y="48000"/>
                  </a:cubicBezTo>
                  <a:cubicBezTo>
                    <a:pt x="17349" y="48000"/>
                    <a:pt x="17349" y="40719"/>
                    <a:pt x="19277" y="40719"/>
                  </a:cubicBezTo>
                  <a:close/>
                  <a:moveTo>
                    <a:pt x="53493" y="43146"/>
                  </a:moveTo>
                  <a:lnTo>
                    <a:pt x="53493" y="43146"/>
                  </a:lnTo>
                  <a:cubicBezTo>
                    <a:pt x="51325" y="43146"/>
                    <a:pt x="51325" y="43146"/>
                    <a:pt x="51325" y="43146"/>
                  </a:cubicBezTo>
                  <a:cubicBezTo>
                    <a:pt x="42891" y="50426"/>
                    <a:pt x="42891" y="50426"/>
                    <a:pt x="42891" y="50426"/>
                  </a:cubicBezTo>
                  <a:cubicBezTo>
                    <a:pt x="40722" y="52853"/>
                    <a:pt x="40722" y="52853"/>
                    <a:pt x="40722" y="55011"/>
                  </a:cubicBezTo>
                  <a:cubicBezTo>
                    <a:pt x="91807" y="117303"/>
                    <a:pt x="91807" y="117303"/>
                    <a:pt x="91807" y="117303"/>
                  </a:cubicBezTo>
                  <a:cubicBezTo>
                    <a:pt x="91807" y="119730"/>
                    <a:pt x="94216" y="119730"/>
                    <a:pt x="96144" y="117303"/>
                  </a:cubicBezTo>
                  <a:cubicBezTo>
                    <a:pt x="102650" y="112449"/>
                    <a:pt x="102650" y="112449"/>
                    <a:pt x="102650" y="112449"/>
                  </a:cubicBezTo>
                  <a:cubicBezTo>
                    <a:pt x="102650" y="110022"/>
                    <a:pt x="102650" y="107865"/>
                    <a:pt x="102650" y="107865"/>
                  </a:cubicBezTo>
                  <a:lnTo>
                    <a:pt x="53493" y="43146"/>
                  </a:lnTo>
                  <a:close/>
                  <a:moveTo>
                    <a:pt x="119759" y="16988"/>
                  </a:moveTo>
                  <a:lnTo>
                    <a:pt x="119759" y="16988"/>
                  </a:lnTo>
                  <a:cubicBezTo>
                    <a:pt x="117590" y="12134"/>
                    <a:pt x="117590" y="14561"/>
                    <a:pt x="115421" y="14561"/>
                  </a:cubicBezTo>
                  <a:cubicBezTo>
                    <a:pt x="115421" y="16988"/>
                    <a:pt x="111084" y="21842"/>
                    <a:pt x="111084" y="24000"/>
                  </a:cubicBezTo>
                  <a:cubicBezTo>
                    <a:pt x="108915" y="28853"/>
                    <a:pt x="104819" y="33707"/>
                    <a:pt x="98313" y="28853"/>
                  </a:cubicBezTo>
                  <a:cubicBezTo>
                    <a:pt x="91807" y="21842"/>
                    <a:pt x="94216" y="19415"/>
                    <a:pt x="96144" y="16988"/>
                  </a:cubicBezTo>
                  <a:cubicBezTo>
                    <a:pt x="96144" y="14561"/>
                    <a:pt x="100481" y="7550"/>
                    <a:pt x="100481" y="5123"/>
                  </a:cubicBezTo>
                  <a:cubicBezTo>
                    <a:pt x="102650" y="5123"/>
                    <a:pt x="100481" y="2696"/>
                    <a:pt x="98313" y="2696"/>
                  </a:cubicBezTo>
                  <a:cubicBezTo>
                    <a:pt x="96144" y="5123"/>
                    <a:pt x="83373" y="9707"/>
                    <a:pt x="81204" y="19415"/>
                  </a:cubicBezTo>
                  <a:cubicBezTo>
                    <a:pt x="79036" y="26426"/>
                    <a:pt x="83373" y="33707"/>
                    <a:pt x="76867" y="40719"/>
                  </a:cubicBezTo>
                  <a:cubicBezTo>
                    <a:pt x="68433" y="50426"/>
                    <a:pt x="68433" y="50426"/>
                    <a:pt x="68433" y="50426"/>
                  </a:cubicBezTo>
                  <a:cubicBezTo>
                    <a:pt x="76867" y="62292"/>
                    <a:pt x="76867" y="62292"/>
                    <a:pt x="76867" y="62292"/>
                  </a:cubicBezTo>
                  <a:cubicBezTo>
                    <a:pt x="87710" y="50426"/>
                    <a:pt x="87710" y="50426"/>
                    <a:pt x="87710" y="50426"/>
                  </a:cubicBezTo>
                  <a:cubicBezTo>
                    <a:pt x="89638" y="48000"/>
                    <a:pt x="94216" y="45573"/>
                    <a:pt x="98313" y="48000"/>
                  </a:cubicBezTo>
                  <a:cubicBezTo>
                    <a:pt x="108915" y="50426"/>
                    <a:pt x="113253" y="45573"/>
                    <a:pt x="117590" y="38561"/>
                  </a:cubicBezTo>
                  <a:cubicBezTo>
                    <a:pt x="119759" y="31280"/>
                    <a:pt x="119759" y="19415"/>
                    <a:pt x="119759" y="16988"/>
                  </a:cubicBezTo>
                  <a:close/>
                  <a:moveTo>
                    <a:pt x="17349" y="107865"/>
                  </a:moveTo>
                  <a:lnTo>
                    <a:pt x="17349" y="107865"/>
                  </a:lnTo>
                  <a:cubicBezTo>
                    <a:pt x="14939" y="110022"/>
                    <a:pt x="14939" y="112449"/>
                    <a:pt x="17349" y="112449"/>
                  </a:cubicBezTo>
                  <a:cubicBezTo>
                    <a:pt x="21445" y="119730"/>
                    <a:pt x="21445" y="119730"/>
                    <a:pt x="21445" y="119730"/>
                  </a:cubicBezTo>
                  <a:cubicBezTo>
                    <a:pt x="23373" y="119730"/>
                    <a:pt x="25783" y="119730"/>
                    <a:pt x="25783" y="117303"/>
                  </a:cubicBezTo>
                  <a:cubicBezTo>
                    <a:pt x="55662" y="86292"/>
                    <a:pt x="55662" y="86292"/>
                    <a:pt x="55662" y="86292"/>
                  </a:cubicBezTo>
                  <a:cubicBezTo>
                    <a:pt x="46987" y="74157"/>
                    <a:pt x="46987" y="74157"/>
                    <a:pt x="46987" y="74157"/>
                  </a:cubicBezTo>
                  <a:lnTo>
                    <a:pt x="17349" y="10786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68550" tIns="34275" rIns="68550" bIns="34275" anchor="ctr" anchorCtr="0">
              <a:noAutofit/>
            </a:bodyPr>
            <a:lstStyle/>
            <a:p>
              <a:pPr defTabSz="685800"/>
              <a:endParaRPr sz="270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" name="Shape 581"/>
            <p:cNvSpPr/>
            <p:nvPr/>
          </p:nvSpPr>
          <p:spPr>
            <a:xfrm>
              <a:off x="8016219" y="9650383"/>
              <a:ext cx="909250" cy="9383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65" y="41298"/>
                  </a:moveTo>
                  <a:lnTo>
                    <a:pt x="107865" y="41298"/>
                  </a:lnTo>
                  <a:cubicBezTo>
                    <a:pt x="98157" y="18441"/>
                    <a:pt x="81438" y="0"/>
                    <a:pt x="71730" y="2077"/>
                  </a:cubicBezTo>
                  <a:cubicBezTo>
                    <a:pt x="57438" y="9350"/>
                    <a:pt x="81438" y="36883"/>
                    <a:pt x="9707" y="64415"/>
                  </a:cubicBezTo>
                  <a:cubicBezTo>
                    <a:pt x="2426" y="66753"/>
                    <a:pt x="0" y="75844"/>
                    <a:pt x="2426" y="82857"/>
                  </a:cubicBezTo>
                  <a:cubicBezTo>
                    <a:pt x="4853" y="87532"/>
                    <a:pt x="14292" y="94285"/>
                    <a:pt x="21842" y="92207"/>
                  </a:cubicBezTo>
                  <a:lnTo>
                    <a:pt x="26426" y="89870"/>
                  </a:lnTo>
                  <a:cubicBezTo>
                    <a:pt x="31280" y="96623"/>
                    <a:pt x="36134" y="92207"/>
                    <a:pt x="36134" y="96623"/>
                  </a:cubicBezTo>
                  <a:cubicBezTo>
                    <a:pt x="38561" y="101298"/>
                    <a:pt x="43146" y="110389"/>
                    <a:pt x="43146" y="112727"/>
                  </a:cubicBezTo>
                  <a:cubicBezTo>
                    <a:pt x="45573" y="115064"/>
                    <a:pt x="48000" y="119740"/>
                    <a:pt x="50426" y="117402"/>
                  </a:cubicBezTo>
                  <a:cubicBezTo>
                    <a:pt x="52853" y="117402"/>
                    <a:pt x="62292" y="115064"/>
                    <a:pt x="64719" y="112727"/>
                  </a:cubicBezTo>
                  <a:cubicBezTo>
                    <a:pt x="69303" y="112727"/>
                    <a:pt x="69303" y="110389"/>
                    <a:pt x="67146" y="108051"/>
                  </a:cubicBezTo>
                  <a:cubicBezTo>
                    <a:pt x="67146" y="105974"/>
                    <a:pt x="62292" y="103636"/>
                    <a:pt x="62292" y="101298"/>
                  </a:cubicBezTo>
                  <a:cubicBezTo>
                    <a:pt x="59865" y="98961"/>
                    <a:pt x="57438" y="89870"/>
                    <a:pt x="55011" y="87532"/>
                  </a:cubicBezTo>
                  <a:cubicBezTo>
                    <a:pt x="52853" y="85194"/>
                    <a:pt x="57438" y="80519"/>
                    <a:pt x="62292" y="80519"/>
                  </a:cubicBezTo>
                  <a:cubicBezTo>
                    <a:pt x="95730" y="78441"/>
                    <a:pt x="100584" y="96623"/>
                    <a:pt x="112449" y="92207"/>
                  </a:cubicBezTo>
                  <a:cubicBezTo>
                    <a:pt x="119730" y="89870"/>
                    <a:pt x="119730" y="64415"/>
                    <a:pt x="107865" y="41298"/>
                  </a:cubicBezTo>
                  <a:close/>
                  <a:moveTo>
                    <a:pt x="105168" y="80519"/>
                  </a:moveTo>
                  <a:lnTo>
                    <a:pt x="105168" y="80519"/>
                  </a:lnTo>
                  <a:cubicBezTo>
                    <a:pt x="102741" y="80519"/>
                    <a:pt x="88449" y="71428"/>
                    <a:pt x="81438" y="52987"/>
                  </a:cubicBezTo>
                  <a:cubicBezTo>
                    <a:pt x="74157" y="34545"/>
                    <a:pt x="74157" y="16103"/>
                    <a:pt x="76584" y="16103"/>
                  </a:cubicBezTo>
                  <a:cubicBezTo>
                    <a:pt x="79011" y="16103"/>
                    <a:pt x="90876" y="27532"/>
                    <a:pt x="98157" y="45974"/>
                  </a:cubicBezTo>
                  <a:cubicBezTo>
                    <a:pt x="107865" y="64415"/>
                    <a:pt x="105168" y="78441"/>
                    <a:pt x="105168" y="805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68550" tIns="34275" rIns="68550" bIns="34275" anchor="ctr" anchorCtr="0">
              <a:noAutofit/>
            </a:bodyPr>
            <a:lstStyle/>
            <a:p>
              <a:pPr defTabSz="685800"/>
              <a:endParaRPr sz="270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" name="Shape 582"/>
            <p:cNvSpPr/>
            <p:nvPr/>
          </p:nvSpPr>
          <p:spPr>
            <a:xfrm>
              <a:off x="4162027" y="8427297"/>
              <a:ext cx="923684" cy="94557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008" y="78181"/>
                  </a:moveTo>
                  <a:lnTo>
                    <a:pt x="73008" y="78181"/>
                  </a:lnTo>
                  <a:cubicBezTo>
                    <a:pt x="73008" y="78181"/>
                    <a:pt x="119734" y="43896"/>
                    <a:pt x="115221" y="6753"/>
                  </a:cubicBezTo>
                  <a:lnTo>
                    <a:pt x="115221" y="4675"/>
                  </a:lnTo>
                  <a:cubicBezTo>
                    <a:pt x="112831" y="4675"/>
                    <a:pt x="112831" y="4675"/>
                    <a:pt x="112831" y="4675"/>
                  </a:cubicBezTo>
                  <a:cubicBezTo>
                    <a:pt x="75398" y="0"/>
                    <a:pt x="42212" y="46233"/>
                    <a:pt x="42212" y="46233"/>
                  </a:cubicBezTo>
                  <a:cubicBezTo>
                    <a:pt x="14070" y="41298"/>
                    <a:pt x="16460" y="48311"/>
                    <a:pt x="2389" y="78181"/>
                  </a:cubicBezTo>
                  <a:cubicBezTo>
                    <a:pt x="0" y="85194"/>
                    <a:pt x="4778" y="85194"/>
                    <a:pt x="9292" y="85194"/>
                  </a:cubicBezTo>
                  <a:cubicBezTo>
                    <a:pt x="14070" y="82857"/>
                    <a:pt x="23362" y="80519"/>
                    <a:pt x="23362" y="80519"/>
                  </a:cubicBezTo>
                  <a:cubicBezTo>
                    <a:pt x="40088" y="96623"/>
                    <a:pt x="40088" y="96623"/>
                    <a:pt x="40088" y="96623"/>
                  </a:cubicBezTo>
                  <a:cubicBezTo>
                    <a:pt x="40088" y="96623"/>
                    <a:pt x="37433" y="105714"/>
                    <a:pt x="35309" y="110389"/>
                  </a:cubicBezTo>
                  <a:cubicBezTo>
                    <a:pt x="32920" y="115064"/>
                    <a:pt x="35309" y="119740"/>
                    <a:pt x="40088" y="117402"/>
                  </a:cubicBezTo>
                  <a:cubicBezTo>
                    <a:pt x="70619" y="103376"/>
                    <a:pt x="77522" y="105714"/>
                    <a:pt x="73008" y="78181"/>
                  </a:cubicBezTo>
                  <a:close/>
                  <a:moveTo>
                    <a:pt x="79911" y="38961"/>
                  </a:moveTo>
                  <a:lnTo>
                    <a:pt x="79911" y="38961"/>
                  </a:lnTo>
                  <a:cubicBezTo>
                    <a:pt x="75398" y="34545"/>
                    <a:pt x="75398" y="29870"/>
                    <a:pt x="79911" y="25194"/>
                  </a:cubicBezTo>
                  <a:cubicBezTo>
                    <a:pt x="84690" y="20779"/>
                    <a:pt x="91592" y="20779"/>
                    <a:pt x="93982" y="25194"/>
                  </a:cubicBezTo>
                  <a:cubicBezTo>
                    <a:pt x="98761" y="29870"/>
                    <a:pt x="98761" y="34545"/>
                    <a:pt x="93982" y="38961"/>
                  </a:cubicBezTo>
                  <a:cubicBezTo>
                    <a:pt x="91592" y="43896"/>
                    <a:pt x="84690" y="43896"/>
                    <a:pt x="79911" y="389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68550" tIns="34275" rIns="68550" bIns="34275" anchor="ctr" anchorCtr="0">
              <a:noAutofit/>
            </a:bodyPr>
            <a:lstStyle/>
            <a:p>
              <a:pPr defTabSz="685800"/>
              <a:endParaRPr sz="270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0" name="文本框 24"/>
          <p:cNvSpPr txBox="1"/>
          <p:nvPr/>
        </p:nvSpPr>
        <p:spPr>
          <a:xfrm>
            <a:off x="5798233" y="3476638"/>
            <a:ext cx="2291221" cy="154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ts val="1125"/>
              </a:lnSpc>
            </a:pPr>
            <a:r>
              <a:rPr lang="ru-RU" altLang="zh-CN" b="1" dirty="0">
                <a:solidFill>
                  <a:srgbClr val="C00000"/>
                </a:solidFill>
                <a:latin typeface="Calibri" panose="020F0502020204030204"/>
                <a:ea typeface="微软雅黑" pitchFamily="34" charset="-122"/>
              </a:rPr>
              <a:t>профилактическая </a:t>
            </a:r>
          </a:p>
          <a:p>
            <a:pPr defTabSz="685800">
              <a:lnSpc>
                <a:spcPts val="1125"/>
              </a:lnSpc>
            </a:pPr>
            <a:r>
              <a:rPr lang="ru-RU" altLang="zh-CN" b="1" dirty="0">
                <a:solidFill>
                  <a:srgbClr val="C00000"/>
                </a:solidFill>
                <a:latin typeface="Calibri" panose="020F0502020204030204"/>
                <a:ea typeface="微软雅黑" pitchFamily="34" charset="-122"/>
              </a:rPr>
              <a:t>работа</a:t>
            </a:r>
          </a:p>
          <a:p>
            <a:pPr defTabSz="685800">
              <a:lnSpc>
                <a:spcPts val="1125"/>
              </a:lnSpc>
              <a:spcBef>
                <a:spcPts val="600"/>
              </a:spcBef>
            </a:pPr>
            <a:r>
              <a:rPr lang="ru-RU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rPr>
              <a:t>на основании показателей </a:t>
            </a:r>
          </a:p>
          <a:p>
            <a:pPr defTabSz="685800">
              <a:lnSpc>
                <a:spcPts val="1125"/>
              </a:lnSpc>
              <a:spcBef>
                <a:spcPts val="600"/>
              </a:spcBef>
            </a:pPr>
            <a:r>
              <a:rPr lang="ru-RU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rPr>
              <a:t>и материалов для проведения профориентационных занятий</a:t>
            </a:r>
          </a:p>
          <a:p>
            <a:pPr defTabSz="685800">
              <a:lnSpc>
                <a:spcPts val="1125"/>
              </a:lnSpc>
              <a:spcBef>
                <a:spcPts val="600"/>
              </a:spcBef>
            </a:pPr>
            <a:endParaRPr lang="ru-RU" altLang="zh-CN" sz="1200" b="1" dirty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</a:endParaRPr>
          </a:p>
          <a:p>
            <a:pPr defTabSz="685800">
              <a:lnSpc>
                <a:spcPts val="1125"/>
              </a:lnSpc>
              <a:spcBef>
                <a:spcPts val="600"/>
              </a:spcBef>
            </a:pPr>
            <a:r>
              <a:rPr lang="ru-RU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rPr>
              <a:t>  </a:t>
            </a:r>
            <a:endParaRPr lang="ru-RU" altLang="zh-CN" sz="1400" dirty="0">
              <a:solidFill>
                <a:prstClr val="black">
                  <a:lumMod val="65000"/>
                  <a:lumOff val="35000"/>
                </a:prstClr>
              </a:solidFill>
              <a:ea typeface="微软雅黑" pitchFamily="34" charset="-122"/>
            </a:endParaRPr>
          </a:p>
          <a:p>
            <a:pPr defTabSz="685800">
              <a:lnSpc>
                <a:spcPts val="1125"/>
              </a:lnSpc>
            </a:pPr>
            <a:endParaRPr lang="ru-RU" altLang="zh-CN" sz="14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微软雅黑" pitchFamily="34" charset="-122"/>
            </a:endParaRPr>
          </a:p>
        </p:txBody>
      </p:sp>
      <p:sp>
        <p:nvSpPr>
          <p:cNvPr id="21" name="文本框 25"/>
          <p:cNvSpPr txBox="1"/>
          <p:nvPr/>
        </p:nvSpPr>
        <p:spPr>
          <a:xfrm>
            <a:off x="3491881" y="960871"/>
            <a:ext cx="3586738" cy="1316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ts val="1125"/>
              </a:lnSpc>
            </a:pPr>
            <a:r>
              <a:rPr lang="ru-RU" altLang="zh-CN" b="1" dirty="0">
                <a:solidFill>
                  <a:srgbClr val="C00000"/>
                </a:solidFill>
                <a:latin typeface="Calibri" panose="020F0502020204030204"/>
                <a:ea typeface="微软雅黑" pitchFamily="34" charset="-122"/>
              </a:rPr>
              <a:t>мгновенная обработка</a:t>
            </a:r>
          </a:p>
          <a:p>
            <a:pPr defTabSz="685800">
              <a:lnSpc>
                <a:spcPts val="1125"/>
              </a:lnSpc>
              <a:spcBef>
                <a:spcPts val="600"/>
              </a:spcBef>
            </a:pPr>
            <a:r>
              <a:rPr lang="ru-RU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微软雅黑" pitchFamily="34" charset="-122"/>
              </a:rPr>
              <a:t>отправка результатов и рекомендаций ученику и психологу</a:t>
            </a:r>
          </a:p>
          <a:p>
            <a:pPr defTabSz="685800">
              <a:lnSpc>
                <a:spcPts val="1125"/>
              </a:lnSpc>
              <a:spcBef>
                <a:spcPts val="600"/>
              </a:spcBef>
            </a:pPr>
            <a:r>
              <a:rPr lang="ru-RU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微软雅黑" pitchFamily="34" charset="-122"/>
              </a:rPr>
              <a:t>отчет по профессиональным и образовательным ожиданиям молодёжи в регионе </a:t>
            </a:r>
          </a:p>
          <a:p>
            <a:pPr defTabSz="685800">
              <a:lnSpc>
                <a:spcPts val="1125"/>
              </a:lnSpc>
              <a:spcBef>
                <a:spcPts val="600"/>
              </a:spcBef>
            </a:pPr>
            <a:r>
              <a:rPr lang="ru-RU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微软雅黑" pitchFamily="34" charset="-122"/>
              </a:rPr>
              <a:t>отчет по психологическому благополучию молодежи в регионе</a:t>
            </a:r>
            <a:endParaRPr lang="ru-RU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微软雅黑" pitchFamily="34" charset="-122"/>
            </a:endParaRPr>
          </a:p>
        </p:txBody>
      </p:sp>
      <p:sp>
        <p:nvSpPr>
          <p:cNvPr id="22" name="文本框 26"/>
          <p:cNvSpPr txBox="1"/>
          <p:nvPr/>
        </p:nvSpPr>
        <p:spPr>
          <a:xfrm>
            <a:off x="2915816" y="4149080"/>
            <a:ext cx="1800200" cy="87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ts val="1125"/>
              </a:lnSpc>
            </a:pPr>
            <a:r>
              <a:rPr lang="ru-RU" altLang="zh-CN" b="1" dirty="0">
                <a:solidFill>
                  <a:srgbClr val="C00000"/>
                </a:solidFill>
                <a:latin typeface="Calibri" panose="020F0502020204030204"/>
                <a:ea typeface="微软雅黑" pitchFamily="34" charset="-122"/>
              </a:rPr>
              <a:t>мониторинг</a:t>
            </a:r>
          </a:p>
          <a:p>
            <a:pPr defTabSz="685800">
              <a:lnSpc>
                <a:spcPts val="1125"/>
              </a:lnSpc>
            </a:pPr>
            <a:r>
              <a:rPr lang="ru-RU" altLang="zh-CN" b="1" dirty="0">
                <a:solidFill>
                  <a:srgbClr val="C00000"/>
                </a:solidFill>
                <a:latin typeface="Calibri" panose="020F0502020204030204"/>
                <a:ea typeface="微软雅黑" pitchFamily="34" charset="-122"/>
              </a:rPr>
              <a:t>тестирование</a:t>
            </a:r>
          </a:p>
          <a:p>
            <a:pPr defTabSz="685800">
              <a:lnSpc>
                <a:spcPts val="1125"/>
              </a:lnSpc>
              <a:spcBef>
                <a:spcPts val="600"/>
              </a:spcBef>
            </a:pPr>
            <a:r>
              <a:rPr lang="ru-RU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rPr>
              <a:t>с любого устройства</a:t>
            </a:r>
          </a:p>
          <a:p>
            <a:pPr defTabSz="685800">
              <a:lnSpc>
                <a:spcPts val="1125"/>
              </a:lnSpc>
            </a:pPr>
            <a:r>
              <a:rPr lang="ru-RU" altLang="zh-CN" sz="1400" b="1" dirty="0">
                <a:solidFill>
                  <a:srgbClr val="C00000"/>
                </a:solidFill>
                <a:ea typeface="微软雅黑" pitchFamily="34" charset="-122"/>
              </a:rPr>
              <a:t> </a:t>
            </a:r>
            <a:endParaRPr lang="ru-RU" altLang="zh-CN" sz="1400" dirty="0">
              <a:solidFill>
                <a:prstClr val="black">
                  <a:lumMod val="65000"/>
                  <a:lumOff val="35000"/>
                </a:prstClr>
              </a:solidFill>
              <a:ea typeface="微软雅黑" pitchFamily="34" charset="-122"/>
            </a:endParaRPr>
          </a:p>
          <a:p>
            <a:pPr defTabSz="685800">
              <a:lnSpc>
                <a:spcPts val="1125"/>
              </a:lnSpc>
            </a:pPr>
            <a:endParaRPr lang="en-US" altLang="zh-CN" sz="1400" b="1" dirty="0">
              <a:solidFill>
                <a:srgbClr val="C00000"/>
              </a:solidFill>
              <a:latin typeface="Calibri" panose="020F0502020204030204"/>
              <a:ea typeface="微软雅黑" pitchFamily="34" charset="-122"/>
            </a:endParaRPr>
          </a:p>
        </p:txBody>
      </p:sp>
      <p:sp>
        <p:nvSpPr>
          <p:cNvPr id="23" name="文本框 27"/>
          <p:cNvSpPr txBox="1"/>
          <p:nvPr/>
        </p:nvSpPr>
        <p:spPr>
          <a:xfrm>
            <a:off x="683568" y="2116450"/>
            <a:ext cx="300201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ts val="1125"/>
              </a:lnSpc>
              <a:spcAft>
                <a:spcPts val="600"/>
              </a:spcAft>
            </a:pPr>
            <a:r>
              <a:rPr lang="ru-RU" altLang="zh-CN" b="1" dirty="0">
                <a:solidFill>
                  <a:srgbClr val="C00000"/>
                </a:solidFill>
                <a:latin typeface="Calibri" panose="020F0502020204030204"/>
                <a:ea typeface="微软雅黑" pitchFamily="34" charset="-122"/>
              </a:rPr>
              <a:t>доступ к Профконтур</a:t>
            </a:r>
          </a:p>
          <a:p>
            <a:pPr defTabSz="685800">
              <a:lnSpc>
                <a:spcPts val="1125"/>
              </a:lnSpc>
            </a:pPr>
            <a:r>
              <a:rPr lang="ru-RU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rPr>
              <a:t>формирование проекта по психодиагностике и профориентации</a:t>
            </a:r>
            <a:endParaRPr lang="ru-RU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微软雅黑" pitchFamily="34" charset="-122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7252186" y="7508"/>
            <a:ext cx="19256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r">
              <a:defRPr/>
            </a:pPr>
            <a:r>
              <a:rPr lang="en-US" sz="14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www.profkontur.com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225823" y="188640"/>
            <a:ext cx="4873964" cy="723688"/>
            <a:chOff x="225823" y="234824"/>
            <a:chExt cx="4873964" cy="723688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225823" y="234824"/>
              <a:ext cx="4863980" cy="723688"/>
              <a:chOff x="225823" y="257040"/>
              <a:chExt cx="4863980" cy="723688"/>
            </a:xfrm>
          </p:grpSpPr>
          <p:pic>
            <p:nvPicPr>
              <p:cNvPr id="35" name="Shape 91"/>
              <p:cNvPicPr preferRelativeResize="0">
                <a:picLocks noChangeAspect="1" noChangeArrowheads="1"/>
              </p:cNvPicPr>
              <p:nvPr/>
            </p:nvPicPr>
            <p:blipFill rotWithShape="1"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GlowEdge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8889"/>
              <a:stretch/>
            </p:blipFill>
            <p:spPr bwMode="auto">
              <a:xfrm>
                <a:off x="225823" y="257040"/>
                <a:ext cx="821732" cy="723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1084802" y="286363"/>
                <a:ext cx="40050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>
                    <a:solidFill>
                      <a:schemeClr val="accent1">
                        <a:lumMod val="75000"/>
                      </a:schemeClr>
                    </a:solidFill>
                  </a:rPr>
                  <a:t>КАК ЭТО РАБОТАЕТ?</a:t>
                </a:r>
              </a:p>
            </p:txBody>
          </p:sp>
        </p:grpSp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1178783" y="836712"/>
              <a:ext cx="3921004" cy="0"/>
            </a:xfrm>
            <a:prstGeom prst="line">
              <a:avLst/>
            </a:prstGeom>
            <a:ln w="158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86B82D5-099F-40F1-807E-9AD998930767}"/>
              </a:ext>
            </a:extLst>
          </p:cNvPr>
          <p:cNvSpPr txBox="1"/>
          <p:nvPr/>
        </p:nvSpPr>
        <p:spPr>
          <a:xfrm>
            <a:off x="225823" y="4983830"/>
            <a:ext cx="8686715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СОЦИАЛЬНЫЙ ЭФФЕКТ</a:t>
            </a:r>
          </a:p>
          <a:p>
            <a:pPr lvl="0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Снижение миграции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pPr lvl="0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Кадры для цифровой экономики.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Реализация человеческого потенциала в регионе.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lvl="0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Региональная разработка федерального масштаба (тренд). </a:t>
            </a:r>
          </a:p>
          <a:p>
            <a:pPr lvl="0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Формирование данных для принятия управленческих решений по кадрам региона.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https://259506.selcdn.ru/site537762/20aa224f-a70a-4880-9f86-0ce21db3bac4/20aa224f-a70a-4880-9f86-0ce21db3bac4-60098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455" y="1571885"/>
            <a:ext cx="149611" cy="18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43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5823" y="1196752"/>
            <a:ext cx="8712967" cy="4608512"/>
            <a:chOff x="685801" y="1428750"/>
            <a:chExt cx="7848599" cy="2973388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 rot="5400000">
              <a:off x="446724" y="1763077"/>
              <a:ext cx="2878138" cy="2399984"/>
            </a:xfrm>
            <a:custGeom>
              <a:avLst/>
              <a:gdLst>
                <a:gd name="T0" fmla="*/ 3697717 w 2676"/>
                <a:gd name="T1" fmla="*/ 0 h 920"/>
                <a:gd name="T2" fmla="*/ 63269 w 2676"/>
                <a:gd name="T3" fmla="*/ 0 h 920"/>
                <a:gd name="T4" fmla="*/ 0 w 2676"/>
                <a:gd name="T5" fmla="*/ 124541 h 920"/>
                <a:gd name="T6" fmla="*/ 0 w 2676"/>
                <a:gd name="T7" fmla="*/ 852411 h 920"/>
                <a:gd name="T8" fmla="*/ 220738 w 2676"/>
                <a:gd name="T9" fmla="*/ 852411 h 920"/>
                <a:gd name="T10" fmla="*/ 220738 w 2676"/>
                <a:gd name="T11" fmla="*/ 359784 h 920"/>
                <a:gd name="T12" fmla="*/ 684710 w 2676"/>
                <a:gd name="T13" fmla="*/ 1273082 h 920"/>
                <a:gd name="T14" fmla="*/ 222144 w 2676"/>
                <a:gd name="T15" fmla="*/ 2183612 h 920"/>
                <a:gd name="T16" fmla="*/ 222144 w 2676"/>
                <a:gd name="T17" fmla="*/ 1690984 h 920"/>
                <a:gd name="T18" fmla="*/ 0 w 2676"/>
                <a:gd name="T19" fmla="*/ 1690984 h 920"/>
                <a:gd name="T20" fmla="*/ 0 w 2676"/>
                <a:gd name="T21" fmla="*/ 2418855 h 920"/>
                <a:gd name="T22" fmla="*/ 63269 w 2676"/>
                <a:gd name="T23" fmla="*/ 2546163 h 920"/>
                <a:gd name="T24" fmla="*/ 3697717 w 2676"/>
                <a:gd name="T25" fmla="*/ 2546163 h 920"/>
                <a:gd name="T26" fmla="*/ 3762392 w 2676"/>
                <a:gd name="T27" fmla="*/ 2418855 h 920"/>
                <a:gd name="T28" fmla="*/ 3762392 w 2676"/>
                <a:gd name="T29" fmla="*/ 124541 h 920"/>
                <a:gd name="T30" fmla="*/ 3697717 w 2676"/>
                <a:gd name="T31" fmla="*/ 0 h 9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76" h="920">
                  <a:moveTo>
                    <a:pt x="26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157" y="308"/>
                    <a:pt x="157" y="308"/>
                    <a:pt x="157" y="308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487" y="460"/>
                    <a:pt x="487" y="460"/>
                    <a:pt x="487" y="460"/>
                  </a:cubicBezTo>
                  <a:cubicBezTo>
                    <a:pt x="158" y="789"/>
                    <a:pt x="158" y="789"/>
                    <a:pt x="158" y="789"/>
                  </a:cubicBezTo>
                  <a:cubicBezTo>
                    <a:pt x="158" y="611"/>
                    <a:pt x="158" y="611"/>
                    <a:pt x="158" y="611"/>
                  </a:cubicBezTo>
                  <a:cubicBezTo>
                    <a:pt x="0" y="611"/>
                    <a:pt x="0" y="611"/>
                    <a:pt x="0" y="611"/>
                  </a:cubicBezTo>
                  <a:cubicBezTo>
                    <a:pt x="0" y="874"/>
                    <a:pt x="0" y="874"/>
                    <a:pt x="0" y="874"/>
                  </a:cubicBezTo>
                  <a:cubicBezTo>
                    <a:pt x="0" y="899"/>
                    <a:pt x="20" y="920"/>
                    <a:pt x="45" y="920"/>
                  </a:cubicBezTo>
                  <a:cubicBezTo>
                    <a:pt x="2630" y="920"/>
                    <a:pt x="2630" y="920"/>
                    <a:pt x="2630" y="920"/>
                  </a:cubicBezTo>
                  <a:cubicBezTo>
                    <a:pt x="2656" y="920"/>
                    <a:pt x="2676" y="899"/>
                    <a:pt x="2676" y="874"/>
                  </a:cubicBezTo>
                  <a:cubicBezTo>
                    <a:pt x="2676" y="45"/>
                    <a:pt x="2676" y="45"/>
                    <a:pt x="2676" y="45"/>
                  </a:cubicBezTo>
                  <a:cubicBezTo>
                    <a:pt x="2676" y="20"/>
                    <a:pt x="2656" y="0"/>
                    <a:pt x="2630" y="0"/>
                  </a:cubicBezTo>
                  <a:close/>
                </a:path>
              </a:pathLst>
            </a:custGeom>
            <a:gradFill flip="none" rotWithShape="1">
              <a:gsLst>
                <a:gs pos="90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algn="ctr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500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 rot="5400000">
              <a:off x="3230833" y="1734866"/>
              <a:ext cx="2878138" cy="2456406"/>
            </a:xfrm>
            <a:custGeom>
              <a:avLst/>
              <a:gdLst>
                <a:gd name="T0" fmla="*/ 3697717 w 2676"/>
                <a:gd name="T1" fmla="*/ 0 h 920"/>
                <a:gd name="T2" fmla="*/ 63269 w 2676"/>
                <a:gd name="T3" fmla="*/ 0 h 920"/>
                <a:gd name="T4" fmla="*/ 0 w 2676"/>
                <a:gd name="T5" fmla="*/ 124541 h 920"/>
                <a:gd name="T6" fmla="*/ 0 w 2676"/>
                <a:gd name="T7" fmla="*/ 852411 h 920"/>
                <a:gd name="T8" fmla="*/ 220738 w 2676"/>
                <a:gd name="T9" fmla="*/ 852411 h 920"/>
                <a:gd name="T10" fmla="*/ 220738 w 2676"/>
                <a:gd name="T11" fmla="*/ 359784 h 920"/>
                <a:gd name="T12" fmla="*/ 684710 w 2676"/>
                <a:gd name="T13" fmla="*/ 1273082 h 920"/>
                <a:gd name="T14" fmla="*/ 222144 w 2676"/>
                <a:gd name="T15" fmla="*/ 2183612 h 920"/>
                <a:gd name="T16" fmla="*/ 222144 w 2676"/>
                <a:gd name="T17" fmla="*/ 1690984 h 920"/>
                <a:gd name="T18" fmla="*/ 0 w 2676"/>
                <a:gd name="T19" fmla="*/ 1690984 h 920"/>
                <a:gd name="T20" fmla="*/ 0 w 2676"/>
                <a:gd name="T21" fmla="*/ 2418855 h 920"/>
                <a:gd name="T22" fmla="*/ 63269 w 2676"/>
                <a:gd name="T23" fmla="*/ 2546163 h 920"/>
                <a:gd name="T24" fmla="*/ 3697717 w 2676"/>
                <a:gd name="T25" fmla="*/ 2546163 h 920"/>
                <a:gd name="T26" fmla="*/ 3762392 w 2676"/>
                <a:gd name="T27" fmla="*/ 2418855 h 920"/>
                <a:gd name="T28" fmla="*/ 3762392 w 2676"/>
                <a:gd name="T29" fmla="*/ 124541 h 920"/>
                <a:gd name="T30" fmla="*/ 3697717 w 2676"/>
                <a:gd name="T31" fmla="*/ 0 h 9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76" h="920">
                  <a:moveTo>
                    <a:pt x="26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157" y="308"/>
                    <a:pt x="157" y="308"/>
                    <a:pt x="157" y="308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487" y="460"/>
                    <a:pt x="487" y="460"/>
                    <a:pt x="487" y="460"/>
                  </a:cubicBezTo>
                  <a:cubicBezTo>
                    <a:pt x="158" y="789"/>
                    <a:pt x="158" y="789"/>
                    <a:pt x="158" y="789"/>
                  </a:cubicBezTo>
                  <a:cubicBezTo>
                    <a:pt x="158" y="611"/>
                    <a:pt x="158" y="611"/>
                    <a:pt x="158" y="611"/>
                  </a:cubicBezTo>
                  <a:cubicBezTo>
                    <a:pt x="0" y="611"/>
                    <a:pt x="0" y="611"/>
                    <a:pt x="0" y="611"/>
                  </a:cubicBezTo>
                  <a:cubicBezTo>
                    <a:pt x="0" y="874"/>
                    <a:pt x="0" y="874"/>
                    <a:pt x="0" y="874"/>
                  </a:cubicBezTo>
                  <a:cubicBezTo>
                    <a:pt x="0" y="899"/>
                    <a:pt x="20" y="920"/>
                    <a:pt x="45" y="920"/>
                  </a:cubicBezTo>
                  <a:cubicBezTo>
                    <a:pt x="2630" y="920"/>
                    <a:pt x="2630" y="920"/>
                    <a:pt x="2630" y="920"/>
                  </a:cubicBezTo>
                  <a:cubicBezTo>
                    <a:pt x="2656" y="920"/>
                    <a:pt x="2676" y="899"/>
                    <a:pt x="2676" y="874"/>
                  </a:cubicBezTo>
                  <a:cubicBezTo>
                    <a:pt x="2676" y="45"/>
                    <a:pt x="2676" y="45"/>
                    <a:pt x="2676" y="45"/>
                  </a:cubicBezTo>
                  <a:cubicBezTo>
                    <a:pt x="2676" y="20"/>
                    <a:pt x="2656" y="0"/>
                    <a:pt x="2630" y="0"/>
                  </a:cubicBezTo>
                  <a:close/>
                </a:path>
              </a:pathLst>
            </a:custGeom>
            <a:gradFill rotWithShape="1">
              <a:gsLst>
                <a:gs pos="80000">
                  <a:schemeClr val="bg1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5400000" scaled="0"/>
            </a:gradFill>
            <a:ln w="9525" algn="ctr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500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 rot="5400000">
              <a:off x="5926138" y="1793875"/>
              <a:ext cx="2878138" cy="2338387"/>
            </a:xfrm>
            <a:custGeom>
              <a:avLst/>
              <a:gdLst>
                <a:gd name="T0" fmla="*/ 3697717 w 2676"/>
                <a:gd name="T1" fmla="*/ 0 h 920"/>
                <a:gd name="T2" fmla="*/ 63269 w 2676"/>
                <a:gd name="T3" fmla="*/ 0 h 920"/>
                <a:gd name="T4" fmla="*/ 0 w 2676"/>
                <a:gd name="T5" fmla="*/ 124541 h 920"/>
                <a:gd name="T6" fmla="*/ 0 w 2676"/>
                <a:gd name="T7" fmla="*/ 852411 h 920"/>
                <a:gd name="T8" fmla="*/ 220738 w 2676"/>
                <a:gd name="T9" fmla="*/ 852411 h 920"/>
                <a:gd name="T10" fmla="*/ 220738 w 2676"/>
                <a:gd name="T11" fmla="*/ 359784 h 920"/>
                <a:gd name="T12" fmla="*/ 684710 w 2676"/>
                <a:gd name="T13" fmla="*/ 1273082 h 920"/>
                <a:gd name="T14" fmla="*/ 222144 w 2676"/>
                <a:gd name="T15" fmla="*/ 2183612 h 920"/>
                <a:gd name="T16" fmla="*/ 222144 w 2676"/>
                <a:gd name="T17" fmla="*/ 1690984 h 920"/>
                <a:gd name="T18" fmla="*/ 0 w 2676"/>
                <a:gd name="T19" fmla="*/ 1690984 h 920"/>
                <a:gd name="T20" fmla="*/ 0 w 2676"/>
                <a:gd name="T21" fmla="*/ 2418855 h 920"/>
                <a:gd name="T22" fmla="*/ 63269 w 2676"/>
                <a:gd name="T23" fmla="*/ 2546163 h 920"/>
                <a:gd name="T24" fmla="*/ 3697717 w 2676"/>
                <a:gd name="T25" fmla="*/ 2546163 h 920"/>
                <a:gd name="T26" fmla="*/ 3762392 w 2676"/>
                <a:gd name="T27" fmla="*/ 2418855 h 920"/>
                <a:gd name="T28" fmla="*/ 3762392 w 2676"/>
                <a:gd name="T29" fmla="*/ 124541 h 920"/>
                <a:gd name="T30" fmla="*/ 3697717 w 2676"/>
                <a:gd name="T31" fmla="*/ 0 h 9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76" h="920">
                  <a:moveTo>
                    <a:pt x="26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157" y="308"/>
                    <a:pt x="157" y="308"/>
                    <a:pt x="157" y="308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487" y="460"/>
                    <a:pt x="487" y="460"/>
                    <a:pt x="487" y="460"/>
                  </a:cubicBezTo>
                  <a:cubicBezTo>
                    <a:pt x="158" y="789"/>
                    <a:pt x="158" y="789"/>
                    <a:pt x="158" y="789"/>
                  </a:cubicBezTo>
                  <a:cubicBezTo>
                    <a:pt x="158" y="611"/>
                    <a:pt x="158" y="611"/>
                    <a:pt x="158" y="611"/>
                  </a:cubicBezTo>
                  <a:cubicBezTo>
                    <a:pt x="0" y="611"/>
                    <a:pt x="0" y="611"/>
                    <a:pt x="0" y="611"/>
                  </a:cubicBezTo>
                  <a:cubicBezTo>
                    <a:pt x="0" y="874"/>
                    <a:pt x="0" y="874"/>
                    <a:pt x="0" y="874"/>
                  </a:cubicBezTo>
                  <a:cubicBezTo>
                    <a:pt x="0" y="899"/>
                    <a:pt x="20" y="920"/>
                    <a:pt x="45" y="920"/>
                  </a:cubicBezTo>
                  <a:cubicBezTo>
                    <a:pt x="2630" y="920"/>
                    <a:pt x="2630" y="920"/>
                    <a:pt x="2630" y="920"/>
                  </a:cubicBezTo>
                  <a:cubicBezTo>
                    <a:pt x="2656" y="920"/>
                    <a:pt x="2676" y="899"/>
                    <a:pt x="2676" y="874"/>
                  </a:cubicBezTo>
                  <a:cubicBezTo>
                    <a:pt x="2676" y="45"/>
                    <a:pt x="2676" y="45"/>
                    <a:pt x="2676" y="45"/>
                  </a:cubicBezTo>
                  <a:cubicBezTo>
                    <a:pt x="2676" y="20"/>
                    <a:pt x="2656" y="0"/>
                    <a:pt x="2630" y="0"/>
                  </a:cubicBezTo>
                  <a:close/>
                </a:path>
              </a:pathLst>
            </a:custGeom>
            <a:gradFill flip="none" rotWithShape="1">
              <a:gsLst>
                <a:gs pos="76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algn="ctr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500"/>
            </a:p>
          </p:txBody>
        </p:sp>
        <p:sp>
          <p:nvSpPr>
            <p:cNvPr id="7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795101" y="1428750"/>
              <a:ext cx="211137" cy="317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3000" b="1" kern="1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/>
                </a:rPr>
                <a:t>1</a:t>
              </a:r>
              <a:endParaRPr lang="zh-CN" altLang="en-US" sz="3000" b="1" kern="1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endParaRPr>
            </a:p>
          </p:txBody>
        </p:sp>
        <p:sp>
          <p:nvSpPr>
            <p:cNvPr id="8" name="WordArt 9"/>
            <p:cNvSpPr>
              <a:spLocks noChangeArrowheads="1" noChangeShapeType="1" noTextEdit="1"/>
            </p:cNvSpPr>
            <p:nvPr/>
          </p:nvSpPr>
          <p:spPr bwMode="auto">
            <a:xfrm>
              <a:off x="4460875" y="1428750"/>
              <a:ext cx="298450" cy="317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3000" b="1" kern="1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/>
                </a:rPr>
                <a:t>2</a:t>
              </a:r>
              <a:endParaRPr lang="zh-CN" altLang="en-US" sz="3000" b="1" kern="1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endParaRPr>
            </a:p>
          </p:txBody>
        </p:sp>
        <p:sp>
          <p:nvSpPr>
            <p:cNvPr id="9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7215188" y="1428750"/>
              <a:ext cx="300037" cy="317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3000" b="1" kern="1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/>
                </a:rPr>
                <a:t>3</a:t>
              </a:r>
              <a:endParaRPr lang="zh-CN" altLang="en-US" sz="3000" b="1" kern="1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750664" y="2145856"/>
              <a:ext cx="2205391" cy="2127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DDDDDD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7EE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fontAlgn="auto"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ru-RU" sz="2000" b="1" dirty="0"/>
                <a:t>Психодиагностика 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400" dirty="0"/>
                <a:t>Диагностика психологического благополучия  и рисков  ( в </a:t>
              </a:r>
              <a:r>
                <a:rPr lang="ru-RU" sz="1400" dirty="0" err="1"/>
                <a:t>т.ч</a:t>
              </a:r>
              <a:r>
                <a:rPr lang="ru-RU" sz="1400" dirty="0"/>
                <a:t>. суицид ) 13+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400" dirty="0"/>
                <a:t>Диагностика групп риска наркозависимости и употребления ПАВ 13+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400" dirty="0"/>
                <a:t>Диагностика уровня толерантности и этнической идентичности 8+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400" dirty="0"/>
                <a:t>Диагностика мотивации и тревожности  (8-11 лет)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539837" y="2136647"/>
              <a:ext cx="2140525" cy="1860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fontAlgn="auto">
                <a:spcBef>
                  <a:spcPts val="12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000000"/>
                  </a:solidFill>
                </a:rPr>
                <a:t>Профориентация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400" dirty="0">
                  <a:solidFill>
                    <a:srgbClr val="000000"/>
                  </a:solidFill>
                </a:rPr>
                <a:t>Таланты и способности 8+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400" dirty="0">
                  <a:solidFill>
                    <a:srgbClr val="000000"/>
                  </a:solidFill>
                </a:rPr>
                <a:t>Ценности и профильная ориентация 12+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400" dirty="0">
                  <a:solidFill>
                    <a:srgbClr val="000000"/>
                  </a:solidFill>
                </a:rPr>
                <a:t>Профессиональные интересы и склонности 14+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400" dirty="0">
                  <a:solidFill>
                    <a:srgbClr val="000000"/>
                  </a:solidFill>
                </a:rPr>
                <a:t>Технические  и инновационные способности 12+ </a:t>
              </a:r>
              <a:r>
                <a:rPr lang="ru-RU" sz="1400" dirty="0">
                  <a:solidFill>
                    <a:srgbClr val="FF0000"/>
                  </a:solidFill>
                </a:rPr>
                <a:t>(новое)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400" dirty="0">
                  <a:solidFill>
                    <a:srgbClr val="000000"/>
                  </a:solidFill>
                </a:rPr>
                <a:t>Предпринимательские способности 14+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6294943" y="2136647"/>
              <a:ext cx="2140527" cy="1860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fontAlgn="auto">
                <a:spcBef>
                  <a:spcPts val="12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000000"/>
                  </a:solidFill>
                </a:rPr>
                <a:t>Диагностика способностей </a:t>
              </a:r>
            </a:p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/>
              </a:pPr>
              <a:r>
                <a:rPr lang="ru-RU" sz="1400" dirty="0">
                  <a:solidFill>
                    <a:srgbClr val="000000"/>
                  </a:solidFill>
                </a:rPr>
                <a:t>Предпринимательские способности  (3  варианта методик) </a:t>
              </a:r>
            </a:p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/>
              </a:pPr>
              <a:r>
                <a:rPr lang="ru-RU" sz="1400" dirty="0">
                  <a:solidFill>
                    <a:srgbClr val="000000"/>
                  </a:solidFill>
                </a:rPr>
                <a:t>Управленческие и лидерские способности </a:t>
              </a:r>
            </a:p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/>
              </a:pPr>
              <a:r>
                <a:rPr lang="ru-RU" sz="1400" dirty="0">
                  <a:solidFill>
                    <a:srgbClr val="000000"/>
                  </a:solidFill>
                </a:rPr>
                <a:t>Профессиональное самоопределение и карьерное развитие </a:t>
              </a:r>
              <a:r>
                <a:rPr lang="ru-RU" sz="1400" dirty="0">
                  <a:solidFill>
                    <a:srgbClr val="FF0000"/>
                  </a:solidFill>
                </a:rPr>
                <a:t>разработка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25823" y="234824"/>
            <a:ext cx="4873964" cy="723688"/>
            <a:chOff x="225823" y="234824"/>
            <a:chExt cx="4873964" cy="723688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225823" y="234824"/>
              <a:ext cx="4863980" cy="723688"/>
              <a:chOff x="225823" y="257040"/>
              <a:chExt cx="4863980" cy="723688"/>
            </a:xfrm>
          </p:grpSpPr>
          <p:pic>
            <p:nvPicPr>
              <p:cNvPr id="17" name="Shape 91"/>
              <p:cNvPicPr preferRelativeResize="0">
                <a:picLocks noChangeAspect="1" noChangeArrowheads="1"/>
              </p:cNvPicPr>
              <p:nvPr/>
            </p:nvPicPr>
            <p:blipFill rotWithShape="1"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GlowEdge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8889"/>
              <a:stretch/>
            </p:blipFill>
            <p:spPr bwMode="auto">
              <a:xfrm>
                <a:off x="225823" y="257040"/>
                <a:ext cx="821732" cy="723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084802" y="286363"/>
                <a:ext cx="40050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ЧТО СОДЕРЖИТ?</a:t>
                </a:r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1178783" y="836712"/>
              <a:ext cx="3921004" cy="0"/>
            </a:xfrm>
            <a:prstGeom prst="line">
              <a:avLst/>
            </a:prstGeom>
            <a:ln w="158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86B82D5-099F-40F1-807E-9AD998930767}"/>
              </a:ext>
            </a:extLst>
          </p:cNvPr>
          <p:cNvSpPr txBox="1"/>
          <p:nvPr/>
        </p:nvSpPr>
        <p:spPr>
          <a:xfrm>
            <a:off x="238948" y="6074132"/>
            <a:ext cx="8686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</a:rPr>
              <a:t>Система методик, используемых в цифровой платформе валидны и рекомендованы Министерством образования РФ и ведущими научными сообществами, научными деятелями</a:t>
            </a:r>
          </a:p>
        </p:txBody>
      </p:sp>
    </p:spTree>
    <p:extLst>
      <p:ext uri="{BB962C8B-B14F-4D97-AF65-F5344CB8AC3E}">
        <p14:creationId xmlns:p14="http://schemas.microsoft.com/office/powerpoint/2010/main" val="181798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3F198E3F-D73D-466C-99D5-72A1AD7A4FA5}"/>
              </a:ext>
            </a:extLst>
          </p:cNvPr>
          <p:cNvSpPr/>
          <p:nvPr/>
        </p:nvSpPr>
        <p:spPr>
          <a:xfrm>
            <a:off x="683568" y="3891952"/>
            <a:ext cx="3712147" cy="274399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>
              <a:cs typeface="Arial" pitchFamily="34" charset="0"/>
            </a:endParaRPr>
          </a:p>
        </p:txBody>
      </p:sp>
      <p:sp>
        <p:nvSpPr>
          <p:cNvPr id="5" name="Chevron 3">
            <a:extLst>
              <a:ext uri="{FF2B5EF4-FFF2-40B4-BE49-F238E27FC236}">
                <a16:creationId xmlns:a16="http://schemas.microsoft.com/office/drawing/2014/main" id="{C1C096E8-4C40-449F-89F1-3602E644D98D}"/>
              </a:ext>
            </a:extLst>
          </p:cNvPr>
          <p:cNvSpPr/>
          <p:nvPr/>
        </p:nvSpPr>
        <p:spPr>
          <a:xfrm rot="18900000">
            <a:off x="3902968" y="3699418"/>
            <a:ext cx="723953" cy="723953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865EB0A4-E9D2-4A0D-80AE-7BC6BCD592A5}"/>
              </a:ext>
            </a:extLst>
          </p:cNvPr>
          <p:cNvSpPr/>
          <p:nvPr/>
        </p:nvSpPr>
        <p:spPr>
          <a:xfrm>
            <a:off x="683568" y="1056969"/>
            <a:ext cx="3706276" cy="25456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>
              <a:cs typeface="Arial" pitchFamily="34" charset="0"/>
            </a:endParaRPr>
          </a:p>
        </p:txBody>
      </p:sp>
      <p:sp>
        <p:nvSpPr>
          <p:cNvPr id="7" name="Chevron 7">
            <a:extLst>
              <a:ext uri="{FF2B5EF4-FFF2-40B4-BE49-F238E27FC236}">
                <a16:creationId xmlns:a16="http://schemas.microsoft.com/office/drawing/2014/main" id="{5D1E2302-2093-43C4-AFE1-234EAAF5B976}"/>
              </a:ext>
            </a:extLst>
          </p:cNvPr>
          <p:cNvSpPr/>
          <p:nvPr/>
        </p:nvSpPr>
        <p:spPr>
          <a:xfrm rot="2700000">
            <a:off x="3913713" y="3131175"/>
            <a:ext cx="723953" cy="723953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BA7F5566-A921-4FFF-B35B-D36876DBA38C}"/>
              </a:ext>
            </a:extLst>
          </p:cNvPr>
          <p:cNvSpPr/>
          <p:nvPr/>
        </p:nvSpPr>
        <p:spPr>
          <a:xfrm>
            <a:off x="4755999" y="1087583"/>
            <a:ext cx="3564000" cy="24776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/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>
              <a:cs typeface="Arial" pitchFamily="34" charset="0"/>
            </a:endParaRPr>
          </a:p>
        </p:txBody>
      </p:sp>
      <p:sp>
        <p:nvSpPr>
          <p:cNvPr id="9" name="Chevron 11">
            <a:extLst>
              <a:ext uri="{FF2B5EF4-FFF2-40B4-BE49-F238E27FC236}">
                <a16:creationId xmlns:a16="http://schemas.microsoft.com/office/drawing/2014/main" id="{9A0352B7-2841-47A2-BF34-EDC110013694}"/>
              </a:ext>
            </a:extLst>
          </p:cNvPr>
          <p:cNvSpPr/>
          <p:nvPr/>
        </p:nvSpPr>
        <p:spPr>
          <a:xfrm rot="8100000">
            <a:off x="4527192" y="3114244"/>
            <a:ext cx="723953" cy="723953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43F9AE41-7CC3-4B10-A898-7644A7358A7F}"/>
              </a:ext>
            </a:extLst>
          </p:cNvPr>
          <p:cNvSpPr/>
          <p:nvPr/>
        </p:nvSpPr>
        <p:spPr>
          <a:xfrm>
            <a:off x="4755999" y="3891952"/>
            <a:ext cx="3564000" cy="274399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>
              <a:cs typeface="Arial" pitchFamily="34" charset="0"/>
            </a:endParaRPr>
          </a:p>
        </p:txBody>
      </p:sp>
      <p:sp>
        <p:nvSpPr>
          <p:cNvPr id="12" name="Chevron 15">
            <a:extLst>
              <a:ext uri="{FF2B5EF4-FFF2-40B4-BE49-F238E27FC236}">
                <a16:creationId xmlns:a16="http://schemas.microsoft.com/office/drawing/2014/main" id="{D187B9D1-CA98-4407-84EF-BB7AA4E77C69}"/>
              </a:ext>
            </a:extLst>
          </p:cNvPr>
          <p:cNvSpPr/>
          <p:nvPr/>
        </p:nvSpPr>
        <p:spPr>
          <a:xfrm rot="13500000">
            <a:off x="4537917" y="3699231"/>
            <a:ext cx="723953" cy="723953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Chevron 16">
            <a:extLst>
              <a:ext uri="{FF2B5EF4-FFF2-40B4-BE49-F238E27FC236}">
                <a16:creationId xmlns:a16="http://schemas.microsoft.com/office/drawing/2014/main" id="{C2D3F6D6-A769-4260-A309-154876376D61}"/>
              </a:ext>
            </a:extLst>
          </p:cNvPr>
          <p:cNvSpPr/>
          <p:nvPr/>
        </p:nvSpPr>
        <p:spPr>
          <a:xfrm rot="2700000">
            <a:off x="7843705" y="6155511"/>
            <a:ext cx="723953" cy="723953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14" name="Group 52">
            <a:extLst>
              <a:ext uri="{FF2B5EF4-FFF2-40B4-BE49-F238E27FC236}">
                <a16:creationId xmlns:a16="http://schemas.microsoft.com/office/drawing/2014/main" id="{5255EA8F-C23A-46B8-926D-C3A6E2ADF60F}"/>
              </a:ext>
            </a:extLst>
          </p:cNvPr>
          <p:cNvGrpSpPr/>
          <p:nvPr/>
        </p:nvGrpSpPr>
        <p:grpSpPr>
          <a:xfrm>
            <a:off x="5006808" y="1172244"/>
            <a:ext cx="3109894" cy="2251529"/>
            <a:chOff x="5319625" y="2032389"/>
            <a:chExt cx="2505876" cy="150350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641EB1-3A57-4F48-B616-B7A95D42AB98}"/>
                </a:ext>
              </a:extLst>
            </p:cNvPr>
            <p:cNvSpPr txBox="1"/>
            <p:nvPr/>
          </p:nvSpPr>
          <p:spPr>
            <a:xfrm>
              <a:off x="5337721" y="2241093"/>
              <a:ext cx="2487780" cy="129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altLang="ko-K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Профилактическая работа. </a:t>
              </a:r>
              <a:r>
                <a:rPr lang="ru-RU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Освобождение времени от бумажной </a:t>
              </a:r>
              <a:r>
                <a:rPr lang="ru-RU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работы на работу по профилактике .</a:t>
              </a:r>
              <a:endParaRPr lang="ru-RU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ru-RU" altLang="ko-K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Единая система оценки и анализа. </a:t>
              </a:r>
              <a:r>
                <a:rPr lang="ru-RU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Научно обоснованные методики от Министерства образования РФ.</a:t>
              </a:r>
            </a:p>
            <a:p>
              <a:r>
                <a:rPr lang="ru-RU" altLang="ko-K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Быстрое реагирование</a:t>
              </a:r>
              <a:r>
                <a:rPr lang="ru-RU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специалист может оперативно начать работу с теми учениками у кого показатели оказались критическими или требующими повышенного внимания (</a:t>
              </a:r>
              <a:r>
                <a:rPr lang="ru-RU" altLang="ko-K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суицидальный риск, наркозависимость, кризис </a:t>
              </a:r>
              <a:r>
                <a:rPr lang="ru-RU" altLang="ko-KR" sz="1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профвыбора</a:t>
              </a:r>
              <a:r>
                <a:rPr lang="ru-RU" altLang="ko-K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тревожность и т.д.)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D0EC66-7046-4AB4-A876-03A89FFDA53E}"/>
                </a:ext>
              </a:extLst>
            </p:cNvPr>
            <p:cNvSpPr txBox="1"/>
            <p:nvPr/>
          </p:nvSpPr>
          <p:spPr>
            <a:xfrm>
              <a:off x="5319625" y="2032389"/>
              <a:ext cx="2466632" cy="194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400" b="1" dirty="0">
                  <a:solidFill>
                    <a:schemeClr val="accent3"/>
                  </a:solidFill>
                  <a:cs typeface="Arial" pitchFamily="34" charset="0"/>
                </a:rPr>
                <a:t>ПСИХОЛОГУ</a:t>
              </a:r>
              <a:endParaRPr lang="en-US" altLang="ko-KR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55">
            <a:extLst>
              <a:ext uri="{FF2B5EF4-FFF2-40B4-BE49-F238E27FC236}">
                <a16:creationId xmlns:a16="http://schemas.microsoft.com/office/drawing/2014/main" id="{FD301E32-2ACD-49E4-98EE-8BC879F142E3}"/>
              </a:ext>
            </a:extLst>
          </p:cNvPr>
          <p:cNvGrpSpPr/>
          <p:nvPr/>
        </p:nvGrpSpPr>
        <p:grpSpPr>
          <a:xfrm>
            <a:off x="4999629" y="4033040"/>
            <a:ext cx="3086025" cy="2506828"/>
            <a:chOff x="5315987" y="4451236"/>
            <a:chExt cx="2496373" cy="125830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4016B3-2B82-40D0-8B42-689A335CD5FC}"/>
                </a:ext>
              </a:extLst>
            </p:cNvPr>
            <p:cNvSpPr txBox="1"/>
            <p:nvPr/>
          </p:nvSpPr>
          <p:spPr>
            <a:xfrm>
              <a:off x="5324580" y="4581772"/>
              <a:ext cx="2487780" cy="1127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000" b="1" i="0" dirty="0">
                  <a:solidFill>
                    <a:srgbClr val="353535"/>
                  </a:solidFill>
                  <a:effectLst/>
                  <a:latin typeface="ALSSchlangesans"/>
                </a:rPr>
                <a:t>Профилактическая работа </a:t>
              </a:r>
              <a:r>
                <a:rPr lang="ru-RU" sz="1000" i="0" dirty="0">
                  <a:solidFill>
                    <a:srgbClr val="353535"/>
                  </a:solidFill>
                  <a:effectLst/>
                  <a:latin typeface="ALSSchlangesans"/>
                </a:rPr>
                <a:t>по выявленным факторам риска психологического здоровья региона</a:t>
              </a:r>
            </a:p>
            <a:p>
              <a:pPr>
                <a:spcAft>
                  <a:spcPts val="600"/>
                </a:spcAft>
              </a:pPr>
              <a:r>
                <a:rPr lang="ru-RU" sz="1000" b="1" i="0" dirty="0">
                  <a:solidFill>
                    <a:srgbClr val="353535"/>
                  </a:solidFill>
                  <a:effectLst/>
                  <a:latin typeface="ALSSchlangesans"/>
                </a:rPr>
                <a:t>Мониторинг</a:t>
              </a:r>
              <a:r>
                <a:rPr lang="ru-RU" sz="1000" b="0" i="0" dirty="0">
                  <a:solidFill>
                    <a:srgbClr val="353535"/>
                  </a:solidFill>
                  <a:effectLst/>
                  <a:latin typeface="ALSSchlangesans"/>
                </a:rPr>
                <a:t> профессиональных и образовательных ожиданий молодёжи в регионе.</a:t>
              </a:r>
              <a:endParaRPr lang="ru-RU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ru-RU" altLang="ko-K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SSchlangesans"/>
                  <a:cs typeface="Arial" pitchFamily="34" charset="0"/>
                </a:rPr>
                <a:t>Система </a:t>
              </a:r>
              <a:r>
                <a:rPr lang="ru-RU" altLang="ko-KR" sz="1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LSSchlangesans"/>
                  <a:cs typeface="Arial" pitchFamily="34" charset="0"/>
                </a:rPr>
                <a:t>профнавигации</a:t>
              </a:r>
              <a:r>
                <a:rPr lang="ru-RU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SSchlangesans"/>
                  <a:cs typeface="Arial" pitchFamily="34" charset="0"/>
                </a:rPr>
                <a:t> для школ и работодателей</a:t>
              </a:r>
            </a:p>
            <a:p>
              <a:pPr>
                <a:spcAft>
                  <a:spcPts val="600"/>
                </a:spcAft>
              </a:pPr>
              <a:r>
                <a:rPr lang="ru-RU" sz="1000" b="1" i="0" dirty="0">
                  <a:solidFill>
                    <a:srgbClr val="353535"/>
                  </a:solidFill>
                  <a:effectLst/>
                  <a:latin typeface="ALSSchlangesans"/>
                </a:rPr>
                <a:t>Модели прогнозирования рынка труда </a:t>
              </a:r>
              <a:r>
                <a:rPr lang="ru-RU" sz="1000" b="0" i="0" dirty="0">
                  <a:solidFill>
                    <a:srgbClr val="353535"/>
                  </a:solidFill>
                  <a:effectLst/>
                  <a:latin typeface="ALSSchlangesans"/>
                </a:rPr>
                <a:t>и кадровых потребностей.</a:t>
              </a:r>
              <a:endParaRPr lang="ru-RU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LSSchlangesans"/>
                <a:cs typeface="Arial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ru-RU" altLang="ko-K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SSchlangesans"/>
                  <a:cs typeface="Arial" pitchFamily="34" charset="0"/>
                </a:rPr>
                <a:t>Аналитические данные</a:t>
              </a:r>
              <a:r>
                <a:rPr lang="ru-RU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SSchlangesans"/>
                  <a:cs typeface="Arial" pitchFamily="34" charset="0"/>
                </a:rPr>
                <a:t> для принятия решений по дополнительному образованию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B94142-6CAF-4909-ADFD-68BBDAACC8C6}"/>
                </a:ext>
              </a:extLst>
            </p:cNvPr>
            <p:cNvSpPr txBox="1"/>
            <p:nvPr/>
          </p:nvSpPr>
          <p:spPr>
            <a:xfrm>
              <a:off x="5315987" y="4451236"/>
              <a:ext cx="2466632" cy="146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400" b="1" dirty="0">
                  <a:solidFill>
                    <a:schemeClr val="accent2"/>
                  </a:solidFill>
                  <a:cs typeface="Arial" pitchFamily="34" charset="0"/>
                </a:rPr>
                <a:t>МИНИСТЕРСТВУ, КОМИТЕТАМ</a:t>
              </a:r>
              <a:endParaRPr lang="en-US" altLang="ko-KR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58">
            <a:extLst>
              <a:ext uri="{FF2B5EF4-FFF2-40B4-BE49-F238E27FC236}">
                <a16:creationId xmlns:a16="http://schemas.microsoft.com/office/drawing/2014/main" id="{2E504CC0-5502-4D86-84D4-1F777E574F58}"/>
              </a:ext>
            </a:extLst>
          </p:cNvPr>
          <p:cNvGrpSpPr/>
          <p:nvPr/>
        </p:nvGrpSpPr>
        <p:grpSpPr>
          <a:xfrm>
            <a:off x="827463" y="1178875"/>
            <a:ext cx="3458399" cy="2386318"/>
            <a:chOff x="1324643" y="2036584"/>
            <a:chExt cx="2497566" cy="150998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BC8A2A-8317-46DA-A23C-BAF960BF0B6B}"/>
                </a:ext>
              </a:extLst>
            </p:cNvPr>
            <p:cNvSpPr txBox="1"/>
            <p:nvPr/>
          </p:nvSpPr>
          <p:spPr>
            <a:xfrm>
              <a:off x="1334429" y="2222262"/>
              <a:ext cx="2487780" cy="1324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Мгновенные рекомендации</a:t>
              </a:r>
              <a:r>
                <a:rPr lang="ru-RU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Учащийся сразу получает не только профессиональную оценку, но и рекомендации по улучшению психологической ситуации и дополнительному образованию в регионе.</a:t>
              </a:r>
            </a:p>
            <a:p>
              <a:endParaRPr lang="ru-RU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ru-RU" altLang="ko-K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Быстрая обратная связь. </a:t>
              </a:r>
              <a:r>
                <a:rPr lang="ru-RU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Ученик может побеседовать с Психологом сразу же после прохождения тестирования, избегая долгой бумажной работы по обработке теста. В случаях массового тестирования анализируя, автоматически сформированные показатели, Психолог может встретится в первую очередь с теми учениками у кого показатели оказались критическими (</a:t>
              </a:r>
              <a:r>
                <a:rPr lang="ru-RU" altLang="ko-K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суицидальный риск, наркозависимость, кризис выбора…</a:t>
              </a:r>
              <a:r>
                <a:rPr lang="ru-RU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CFD80B-9D84-4D12-ADCF-0B72F153DEDB}"/>
                </a:ext>
              </a:extLst>
            </p:cNvPr>
            <p:cNvSpPr txBox="1"/>
            <p:nvPr/>
          </p:nvSpPr>
          <p:spPr>
            <a:xfrm>
              <a:off x="1324643" y="2036584"/>
              <a:ext cx="2466632" cy="194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400" b="1" dirty="0">
                  <a:solidFill>
                    <a:schemeClr val="accent2"/>
                  </a:solidFill>
                  <a:cs typeface="Arial" pitchFamily="34" charset="0"/>
                </a:rPr>
                <a:t>УЧАЩЕМУСЯ и РОДИТЕЛЯМ</a:t>
              </a:r>
              <a:endParaRPr lang="en-US" altLang="ko-KR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61">
            <a:extLst>
              <a:ext uri="{FF2B5EF4-FFF2-40B4-BE49-F238E27FC236}">
                <a16:creationId xmlns:a16="http://schemas.microsoft.com/office/drawing/2014/main" id="{7CE086C4-86F5-4C6C-9306-DC03EAC51D8C}"/>
              </a:ext>
            </a:extLst>
          </p:cNvPr>
          <p:cNvGrpSpPr/>
          <p:nvPr/>
        </p:nvGrpSpPr>
        <p:grpSpPr>
          <a:xfrm>
            <a:off x="821867" y="3990143"/>
            <a:ext cx="3362389" cy="2722330"/>
            <a:chOff x="1315242" y="4429733"/>
            <a:chExt cx="2536334" cy="136748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97E1EA7-A7E8-4D8A-957C-7CC32A2B83AC}"/>
                </a:ext>
              </a:extLst>
            </p:cNvPr>
            <p:cNvSpPr txBox="1"/>
            <p:nvPr/>
          </p:nvSpPr>
          <p:spPr>
            <a:xfrm>
              <a:off x="1363796" y="4575855"/>
              <a:ext cx="2487780" cy="1221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Топ профессий </a:t>
              </a:r>
              <a:r>
                <a:rPr lang="ru-RU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(профессиональных ожиданий учащихся)</a:t>
              </a:r>
            </a:p>
            <a:p>
              <a:pPr>
                <a:spcBef>
                  <a:spcPts val="600"/>
                </a:spcBef>
              </a:pPr>
              <a:r>
                <a:rPr lang="ru-RU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Срез по талантам и интересам</a:t>
              </a:r>
              <a:r>
                <a:rPr lang="ru-RU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класса, школы для планирования профориентационной работы</a:t>
              </a:r>
            </a:p>
            <a:p>
              <a:pPr>
                <a:spcBef>
                  <a:spcPts val="600"/>
                </a:spcBef>
              </a:pPr>
              <a:r>
                <a:rPr lang="ru-RU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Тенденции развития </a:t>
              </a:r>
              <a:r>
                <a:rPr lang="ru-RU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ученика/класса/школы. Разработка мероприятий в соответствии с тенденциями для улучшения учебной и индивидуальной психологической программы</a:t>
              </a:r>
            </a:p>
            <a:p>
              <a:pPr>
                <a:spcBef>
                  <a:spcPts val="600"/>
                </a:spcBef>
              </a:pPr>
              <a:r>
                <a:rPr lang="ru-RU" sz="1100" b="1" i="0" dirty="0">
                  <a:solidFill>
                    <a:srgbClr val="353535"/>
                  </a:solidFill>
                  <a:effectLst/>
                </a:rPr>
                <a:t>Материалы </a:t>
              </a:r>
              <a:r>
                <a:rPr lang="ru-RU" sz="1100" b="0" i="0" dirty="0">
                  <a:solidFill>
                    <a:srgbClr val="353535"/>
                  </a:solidFill>
                  <a:effectLst/>
                </a:rPr>
                <a:t>для проведения классных часов</a:t>
              </a:r>
              <a:r>
                <a:rPr lang="ru-RU" sz="11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Arial" pitchFamily="34" charset="0"/>
                </a:rPr>
                <a:t> и родительских собраний</a:t>
              </a:r>
            </a:p>
            <a:p>
              <a:pPr>
                <a:spcBef>
                  <a:spcPts val="600"/>
                </a:spcBef>
              </a:pPr>
              <a:r>
                <a:rPr lang="ru-RU" sz="1100" b="1" i="0" dirty="0">
                  <a:solidFill>
                    <a:srgbClr val="353535"/>
                  </a:solidFill>
                  <a:effectLst/>
                </a:rPr>
                <a:t>Отчёт</a:t>
              </a:r>
              <a:r>
                <a:rPr lang="ru-RU" sz="1100" b="0" i="0" dirty="0">
                  <a:solidFill>
                    <a:srgbClr val="353535"/>
                  </a:solidFill>
                  <a:effectLst/>
                </a:rPr>
                <a:t> по показателям школы</a:t>
              </a:r>
              <a:endParaRPr lang="ru-RU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ru-RU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E28195A-FE9A-418D-A033-9CE51574CF1C}"/>
                </a:ext>
              </a:extLst>
            </p:cNvPr>
            <p:cNvSpPr txBox="1"/>
            <p:nvPr/>
          </p:nvSpPr>
          <p:spPr>
            <a:xfrm>
              <a:off x="1315242" y="4429733"/>
              <a:ext cx="2466632" cy="146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400" b="1" dirty="0">
                  <a:solidFill>
                    <a:schemeClr val="accent1"/>
                  </a:solidFill>
                  <a:cs typeface="Arial" pitchFamily="34" charset="0"/>
                </a:rPr>
                <a:t>ДИРЕКТОРУ</a:t>
              </a:r>
              <a:endParaRPr lang="en-US" altLang="ko-KR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FA1AEE0F-A5F0-40A9-9619-9B6C2F7BF935}"/>
              </a:ext>
            </a:extLst>
          </p:cNvPr>
          <p:cNvGrpSpPr/>
          <p:nvPr/>
        </p:nvGrpSpPr>
        <p:grpSpPr>
          <a:xfrm>
            <a:off x="323528" y="234824"/>
            <a:ext cx="5760640" cy="723688"/>
            <a:chOff x="310048" y="234824"/>
            <a:chExt cx="4965815" cy="723688"/>
          </a:xfrm>
        </p:grpSpPr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A8CDEF74-5586-4FE5-88A9-230CB854C2CD}"/>
                </a:ext>
              </a:extLst>
            </p:cNvPr>
            <p:cNvGrpSpPr/>
            <p:nvPr/>
          </p:nvGrpSpPr>
          <p:grpSpPr>
            <a:xfrm>
              <a:off x="310048" y="234824"/>
              <a:ext cx="4965815" cy="723688"/>
              <a:chOff x="310048" y="257040"/>
              <a:chExt cx="4965815" cy="723688"/>
            </a:xfrm>
          </p:grpSpPr>
          <p:pic>
            <p:nvPicPr>
              <p:cNvPr id="30" name="Shape 91">
                <a:extLst>
                  <a:ext uri="{FF2B5EF4-FFF2-40B4-BE49-F238E27FC236}">
                    <a16:creationId xmlns:a16="http://schemas.microsoft.com/office/drawing/2014/main" id="{E9A47835-8E88-4763-9FD4-7B4AA4C32A69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 rotWithShape="1"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GlowEdge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8889"/>
              <a:stretch/>
            </p:blipFill>
            <p:spPr bwMode="auto">
              <a:xfrm>
                <a:off x="310048" y="257040"/>
                <a:ext cx="737507" cy="723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C3D3F22-D767-411F-89DB-B99878A2CA68}"/>
                  </a:ext>
                </a:extLst>
              </p:cNvPr>
              <p:cNvSpPr txBox="1"/>
              <p:nvPr/>
            </p:nvSpPr>
            <p:spPr>
              <a:xfrm>
                <a:off x="1084802" y="286363"/>
                <a:ext cx="41910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ПРЕИМУЩЕСТВА</a:t>
                </a:r>
                <a:endParaRPr lang="ru-RU" sz="32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6CDF5317-3962-4EBA-8CBC-427A2B35B824}"/>
                </a:ext>
              </a:extLst>
            </p:cNvPr>
            <p:cNvCxnSpPr/>
            <p:nvPr/>
          </p:nvCxnSpPr>
          <p:spPr>
            <a:xfrm flipH="1">
              <a:off x="1178783" y="836712"/>
              <a:ext cx="3921004" cy="0"/>
            </a:xfrm>
            <a:prstGeom prst="line">
              <a:avLst/>
            </a:prstGeom>
            <a:ln w="158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2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9"/>
          <p:cNvGrpSpPr/>
          <p:nvPr/>
        </p:nvGrpSpPr>
        <p:grpSpPr>
          <a:xfrm>
            <a:off x="2276519" y="4066630"/>
            <a:ext cx="711305" cy="711306"/>
            <a:chOff x="2953376" y="4412444"/>
            <a:chExt cx="910376" cy="910376"/>
          </a:xfrm>
        </p:grpSpPr>
        <p:sp>
          <p:nvSpPr>
            <p:cNvPr id="5" name="椭圆 24"/>
            <p:cNvSpPr/>
            <p:nvPr/>
          </p:nvSpPr>
          <p:spPr>
            <a:xfrm>
              <a:off x="2953376" y="4412444"/>
              <a:ext cx="910376" cy="9103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TextBox 20"/>
            <p:cNvSpPr txBox="1"/>
            <p:nvPr/>
          </p:nvSpPr>
          <p:spPr>
            <a:xfrm>
              <a:off x="3209557" y="4590633"/>
              <a:ext cx="398018" cy="551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685800"/>
              <a:r>
                <a:rPr lang="en-US" altLang="zh-CN" sz="2800" b="1" spc="225" dirty="0">
                  <a:solidFill>
                    <a:prstClr val="white">
                      <a:lumMod val="95000"/>
                    </a:prstClr>
                  </a:solidFill>
                  <a:latin typeface="Agency FB" panose="020B0503020202020204" pitchFamily="34" charset="0"/>
                  <a:ea typeface="微软雅黑" pitchFamily="34" charset="-122"/>
                </a:rPr>
                <a:t>01</a:t>
              </a:r>
              <a:endParaRPr lang="zh-CN" altLang="en-US" sz="2800" b="1" spc="225" dirty="0">
                <a:solidFill>
                  <a:prstClr val="white">
                    <a:lumMod val="95000"/>
                  </a:prstClr>
                </a:solidFill>
                <a:latin typeface="Agency FB" panose="020B0503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7" name="组合 80"/>
          <p:cNvGrpSpPr/>
          <p:nvPr/>
        </p:nvGrpSpPr>
        <p:grpSpPr>
          <a:xfrm>
            <a:off x="2956536" y="2941492"/>
            <a:ext cx="711305" cy="711306"/>
            <a:chOff x="4033496" y="2972418"/>
            <a:chExt cx="910376" cy="910376"/>
          </a:xfrm>
        </p:grpSpPr>
        <p:sp>
          <p:nvSpPr>
            <p:cNvPr id="8" name="椭圆 29"/>
            <p:cNvSpPr/>
            <p:nvPr/>
          </p:nvSpPr>
          <p:spPr>
            <a:xfrm>
              <a:off x="4033496" y="2972418"/>
              <a:ext cx="910376" cy="9103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TextBox 20"/>
            <p:cNvSpPr txBox="1"/>
            <p:nvPr/>
          </p:nvSpPr>
          <p:spPr>
            <a:xfrm>
              <a:off x="4279419" y="3152001"/>
              <a:ext cx="418535" cy="551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685800"/>
              <a:r>
                <a:rPr lang="en-US" altLang="zh-CN" sz="2800" b="1" dirty="0">
                  <a:solidFill>
                    <a:prstClr val="white">
                      <a:lumMod val="95000"/>
                    </a:prstClr>
                  </a:solidFill>
                  <a:latin typeface="Agency FB" panose="020B0503020202020204" pitchFamily="34" charset="0"/>
                  <a:ea typeface="微软雅黑" pitchFamily="34" charset="-122"/>
                </a:rPr>
                <a:t>02</a:t>
              </a:r>
              <a:endParaRPr lang="zh-CN" altLang="en-US" sz="2800" b="1" dirty="0">
                <a:solidFill>
                  <a:prstClr val="white">
                    <a:lumMod val="95000"/>
                  </a:prstClr>
                </a:solidFill>
                <a:latin typeface="Agency FB" panose="020B0503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10" name="组合 81"/>
          <p:cNvGrpSpPr/>
          <p:nvPr/>
        </p:nvGrpSpPr>
        <p:grpSpPr>
          <a:xfrm>
            <a:off x="4202992" y="2464400"/>
            <a:ext cx="711305" cy="711306"/>
            <a:chOff x="5628792" y="2361805"/>
            <a:chExt cx="910376" cy="910376"/>
          </a:xfrm>
        </p:grpSpPr>
        <p:sp>
          <p:nvSpPr>
            <p:cNvPr id="11" name="椭圆 26"/>
            <p:cNvSpPr/>
            <p:nvPr/>
          </p:nvSpPr>
          <p:spPr>
            <a:xfrm>
              <a:off x="5628792" y="2361805"/>
              <a:ext cx="910376" cy="9103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TextBox 20"/>
            <p:cNvSpPr txBox="1"/>
            <p:nvPr/>
          </p:nvSpPr>
          <p:spPr>
            <a:xfrm>
              <a:off x="5870609" y="2559729"/>
              <a:ext cx="426741" cy="551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685800"/>
              <a:r>
                <a:rPr lang="en-US" altLang="zh-CN" sz="2800" b="1" dirty="0">
                  <a:solidFill>
                    <a:prstClr val="white">
                      <a:lumMod val="95000"/>
                    </a:prstClr>
                  </a:solidFill>
                  <a:latin typeface="Agency FB" panose="020B0503020202020204" pitchFamily="34" charset="0"/>
                  <a:ea typeface="微软雅黑" pitchFamily="34" charset="-122"/>
                </a:rPr>
                <a:t>03</a:t>
              </a:r>
              <a:endParaRPr lang="zh-CN" altLang="en-US" sz="2800" b="1" dirty="0">
                <a:solidFill>
                  <a:prstClr val="white">
                    <a:lumMod val="95000"/>
                  </a:prstClr>
                </a:solidFill>
                <a:latin typeface="Agency FB" panose="020B0503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13" name="组合 82"/>
          <p:cNvGrpSpPr/>
          <p:nvPr/>
        </p:nvGrpSpPr>
        <p:grpSpPr>
          <a:xfrm>
            <a:off x="5524492" y="2941492"/>
            <a:ext cx="711305" cy="711306"/>
            <a:chOff x="7320136" y="2972418"/>
            <a:chExt cx="910376" cy="910376"/>
          </a:xfrm>
        </p:grpSpPr>
        <p:sp>
          <p:nvSpPr>
            <p:cNvPr id="14" name="椭圆 27"/>
            <p:cNvSpPr/>
            <p:nvPr/>
          </p:nvSpPr>
          <p:spPr>
            <a:xfrm>
              <a:off x="7320136" y="2972418"/>
              <a:ext cx="910376" cy="9103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TextBox 20"/>
            <p:cNvSpPr txBox="1"/>
            <p:nvPr/>
          </p:nvSpPr>
          <p:spPr>
            <a:xfrm>
              <a:off x="7562981" y="3152001"/>
              <a:ext cx="424688" cy="551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685800"/>
              <a:r>
                <a:rPr lang="en-US" altLang="zh-CN" sz="2800" b="1" dirty="0">
                  <a:solidFill>
                    <a:prstClr val="white">
                      <a:lumMod val="95000"/>
                    </a:prstClr>
                  </a:solidFill>
                  <a:latin typeface="Agency FB" panose="020B0503020202020204" pitchFamily="34" charset="0"/>
                  <a:ea typeface="微软雅黑" pitchFamily="34" charset="-122"/>
                </a:rPr>
                <a:t>04</a:t>
              </a:r>
              <a:endParaRPr lang="zh-CN" altLang="en-US" sz="2800" b="1" dirty="0">
                <a:solidFill>
                  <a:prstClr val="white">
                    <a:lumMod val="95000"/>
                  </a:prstClr>
                </a:solidFill>
                <a:latin typeface="Agency FB" panose="020B0503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16" name="组合 83"/>
          <p:cNvGrpSpPr/>
          <p:nvPr/>
        </p:nvGrpSpPr>
        <p:grpSpPr>
          <a:xfrm>
            <a:off x="6084168" y="4106006"/>
            <a:ext cx="711305" cy="711306"/>
            <a:chOff x="8256240" y="4462840"/>
            <a:chExt cx="910376" cy="910376"/>
          </a:xfrm>
        </p:grpSpPr>
        <p:sp>
          <p:nvSpPr>
            <p:cNvPr id="17" name="椭圆 28"/>
            <p:cNvSpPr/>
            <p:nvPr/>
          </p:nvSpPr>
          <p:spPr>
            <a:xfrm>
              <a:off x="8256240" y="4462840"/>
              <a:ext cx="910376" cy="9103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TextBox 20"/>
            <p:cNvSpPr txBox="1"/>
            <p:nvPr/>
          </p:nvSpPr>
          <p:spPr>
            <a:xfrm>
              <a:off x="8499086" y="4651687"/>
              <a:ext cx="424688" cy="551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685800"/>
              <a:r>
                <a:rPr lang="en-US" altLang="zh-CN" sz="2800" b="1" dirty="0">
                  <a:solidFill>
                    <a:prstClr val="white">
                      <a:lumMod val="95000"/>
                    </a:prstClr>
                  </a:solidFill>
                  <a:latin typeface="Agency FB" panose="020B0503020202020204" pitchFamily="34" charset="0"/>
                  <a:ea typeface="微软雅黑" pitchFamily="34" charset="-122"/>
                </a:rPr>
                <a:t>05</a:t>
              </a:r>
              <a:endParaRPr lang="zh-CN" altLang="en-US" sz="2800" b="1" dirty="0">
                <a:solidFill>
                  <a:prstClr val="white">
                    <a:lumMod val="95000"/>
                  </a:prstClr>
                </a:solidFill>
                <a:latin typeface="Agency FB" panose="020B0503020202020204" pitchFamily="34" charset="0"/>
                <a:ea typeface="微软雅黑" pitchFamily="34" charset="-122"/>
              </a:endParaRPr>
            </a:p>
          </p:txBody>
        </p:sp>
      </p:grpSp>
      <p:sp>
        <p:nvSpPr>
          <p:cNvPr id="19" name="TextBox 29"/>
          <p:cNvSpPr txBox="1"/>
          <p:nvPr/>
        </p:nvSpPr>
        <p:spPr>
          <a:xfrm>
            <a:off x="393304" y="3817016"/>
            <a:ext cx="1840557" cy="4231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lnSpc>
                <a:spcPts val="1125"/>
              </a:lnSpc>
            </a:pPr>
            <a:r>
              <a:rPr lang="ru-RU" altLang="zh-CN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прорывная модернизация психодиагностики и профориентация в школах. </a:t>
            </a:r>
          </a:p>
        </p:txBody>
      </p:sp>
      <p:sp>
        <p:nvSpPr>
          <p:cNvPr id="20" name="TextBox 30"/>
          <p:cNvSpPr txBox="1"/>
          <p:nvPr/>
        </p:nvSpPr>
        <p:spPr>
          <a:xfrm>
            <a:off x="6948264" y="4269364"/>
            <a:ext cx="209079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ru-RU" altLang="zh-CN" sz="1500" b="1" dirty="0">
                <a:solidFill>
                  <a:srgbClr val="4F81BD"/>
                </a:solidFill>
                <a:latin typeface="微软雅黑" pitchFamily="34" charset="-122"/>
                <a:ea typeface="微软雅黑" pitchFamily="34" charset="-122"/>
              </a:rPr>
              <a:t>ПСИХОЛОГИЧЕСКОЕ ЗДОРОВЬЕ НАЦИИ</a:t>
            </a:r>
            <a:endParaRPr lang="zh-CN" altLang="en-US" sz="1500" b="1" dirty="0">
              <a:solidFill>
                <a:srgbClr val="4F81B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9"/>
          <p:cNvSpPr txBox="1"/>
          <p:nvPr/>
        </p:nvSpPr>
        <p:spPr>
          <a:xfrm>
            <a:off x="827585" y="2630120"/>
            <a:ext cx="1789779" cy="1410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lnSpc>
                <a:spcPts val="1125"/>
              </a:lnSpc>
            </a:pPr>
            <a:r>
              <a:rPr lang="ru-RU" altLang="zh-CN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в семье и классе </a:t>
            </a:r>
          </a:p>
        </p:txBody>
      </p:sp>
      <p:sp>
        <p:nvSpPr>
          <p:cNvPr id="22" name="TextBox 30"/>
          <p:cNvSpPr txBox="1"/>
          <p:nvPr/>
        </p:nvSpPr>
        <p:spPr>
          <a:xfrm>
            <a:off x="827585" y="2799370"/>
            <a:ext cx="190356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ru-RU" altLang="zh-CN" sz="1500" b="1" dirty="0">
                <a:solidFill>
                  <a:srgbClr val="4F81BD"/>
                </a:solidFill>
                <a:latin typeface="微软雅黑" pitchFamily="34" charset="-122"/>
                <a:ea typeface="微软雅黑" pitchFamily="34" charset="-122"/>
              </a:rPr>
              <a:t>БЛАГОПРИЯТНЫЙ КЛИМАТ</a:t>
            </a:r>
            <a:endParaRPr lang="zh-CN" altLang="en-US" sz="1500" b="1" dirty="0">
              <a:solidFill>
                <a:srgbClr val="4F81B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9"/>
          <p:cNvSpPr txBox="1"/>
          <p:nvPr/>
        </p:nvSpPr>
        <p:spPr>
          <a:xfrm>
            <a:off x="6307380" y="2020273"/>
            <a:ext cx="1789779" cy="705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lnSpc>
                <a:spcPts val="1125"/>
              </a:lnSpc>
            </a:pPr>
            <a:r>
              <a:rPr lang="ru-RU" altLang="zh-CN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программы реализации кадрового потенциала в регионе за счет информирования и профориентации</a:t>
            </a:r>
          </a:p>
        </p:txBody>
      </p:sp>
      <p:sp>
        <p:nvSpPr>
          <p:cNvPr id="24" name="TextBox 30"/>
          <p:cNvSpPr txBox="1"/>
          <p:nvPr/>
        </p:nvSpPr>
        <p:spPr>
          <a:xfrm>
            <a:off x="3352821" y="1942750"/>
            <a:ext cx="258733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ru-RU" altLang="zh-CN" sz="1500" b="1" dirty="0">
                <a:solidFill>
                  <a:srgbClr val="4F81BD"/>
                </a:solidFill>
                <a:latin typeface="微软雅黑" pitchFamily="34" charset="-122"/>
                <a:ea typeface="微软雅黑" pitchFamily="34" charset="-122"/>
              </a:rPr>
              <a:t>ВЫЯВЛЕНИЕ ТАЛАНТОВ В ГЛУБИНКАХ</a:t>
            </a:r>
            <a:endParaRPr lang="zh-CN" altLang="en-US" sz="1500" b="1" dirty="0">
              <a:solidFill>
                <a:srgbClr val="4F81B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9"/>
          <p:cNvSpPr txBox="1"/>
          <p:nvPr/>
        </p:nvSpPr>
        <p:spPr>
          <a:xfrm>
            <a:off x="3352821" y="1268760"/>
            <a:ext cx="178977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ru-RU" altLang="zh-CN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организация индивидуальной траектории развития человека в регионе. </a:t>
            </a:r>
          </a:p>
        </p:txBody>
      </p:sp>
      <p:sp>
        <p:nvSpPr>
          <p:cNvPr id="26" name="TextBox 30"/>
          <p:cNvSpPr txBox="1"/>
          <p:nvPr/>
        </p:nvSpPr>
        <p:spPr>
          <a:xfrm>
            <a:off x="6306574" y="2799370"/>
            <a:ext cx="193783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ru-RU" altLang="zh-CN" sz="1500" b="1" dirty="0">
                <a:solidFill>
                  <a:srgbClr val="4F81BD"/>
                </a:solidFill>
                <a:latin typeface="微软雅黑" pitchFamily="34" charset="-122"/>
                <a:ea typeface="微软雅黑" pitchFamily="34" charset="-122"/>
              </a:rPr>
              <a:t>СНИЖЕНИЕ МИГРАЦИИ</a:t>
            </a:r>
            <a:endParaRPr lang="zh-CN" altLang="en-US" sz="1500" b="1" dirty="0">
              <a:solidFill>
                <a:srgbClr val="4F81B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29"/>
          <p:cNvSpPr txBox="1"/>
          <p:nvPr/>
        </p:nvSpPr>
        <p:spPr>
          <a:xfrm>
            <a:off x="6948264" y="3632937"/>
            <a:ext cx="1755245" cy="5642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lnSpc>
                <a:spcPts val="1125"/>
              </a:lnSpc>
            </a:pPr>
            <a:r>
              <a:rPr lang="ru-RU" altLang="zh-CN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своевременное выявление групп риска и профилактические мероприятия</a:t>
            </a:r>
          </a:p>
        </p:txBody>
      </p:sp>
      <p:sp>
        <p:nvSpPr>
          <p:cNvPr id="28" name="TextBox 30"/>
          <p:cNvSpPr txBox="1"/>
          <p:nvPr/>
        </p:nvSpPr>
        <p:spPr>
          <a:xfrm>
            <a:off x="368484" y="4306867"/>
            <a:ext cx="175524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ru-RU" altLang="zh-CN" sz="1500" b="1" dirty="0">
                <a:solidFill>
                  <a:srgbClr val="4F81BD"/>
                </a:solidFill>
                <a:latin typeface="微软雅黑" pitchFamily="34" charset="-122"/>
                <a:ea typeface="微软雅黑" pitchFamily="34" charset="-122"/>
              </a:rPr>
              <a:t>РЕГИОНАЛЬНЫЙ ПРОЕКТ</a:t>
            </a:r>
            <a:endParaRPr lang="zh-CN" altLang="en-US" sz="1500" b="1" dirty="0">
              <a:solidFill>
                <a:srgbClr val="4F81B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任意多边形 52"/>
          <p:cNvSpPr>
            <a:spLocks/>
          </p:cNvSpPr>
          <p:nvPr/>
        </p:nvSpPr>
        <p:spPr bwMode="auto">
          <a:xfrm>
            <a:off x="3275856" y="3428097"/>
            <a:ext cx="2396720" cy="2570411"/>
          </a:xfrm>
          <a:custGeom>
            <a:avLst/>
            <a:gdLst>
              <a:gd name="connsiteX0" fmla="*/ 2273319 w 4114465"/>
              <a:gd name="connsiteY0" fmla="*/ 3058 h 4412641"/>
              <a:gd name="connsiteX1" fmla="*/ 2468913 w 4114465"/>
              <a:gd name="connsiteY1" fmla="*/ 540587 h 4412641"/>
              <a:gd name="connsiteX2" fmla="*/ 2378639 w 4114465"/>
              <a:gd name="connsiteY2" fmla="*/ 1536705 h 4412641"/>
              <a:gd name="connsiteX3" fmla="*/ 2574233 w 4114465"/>
              <a:gd name="connsiteY3" fmla="*/ 1585572 h 4412641"/>
              <a:gd name="connsiteX4" fmla="*/ 2837533 w 4114465"/>
              <a:gd name="connsiteY4" fmla="*/ 1025490 h 4412641"/>
              <a:gd name="connsiteX5" fmla="*/ 3311472 w 4114465"/>
              <a:gd name="connsiteY5" fmla="*/ 514274 h 4412641"/>
              <a:gd name="connsiteX6" fmla="*/ 3247528 w 4114465"/>
              <a:gd name="connsiteY6" fmla="*/ 1228472 h 4412641"/>
              <a:gd name="connsiteX7" fmla="*/ 2999274 w 4114465"/>
              <a:gd name="connsiteY7" fmla="*/ 1762242 h 4412641"/>
              <a:gd name="connsiteX8" fmla="*/ 3206152 w 4114465"/>
              <a:gd name="connsiteY8" fmla="*/ 1984019 h 4412641"/>
              <a:gd name="connsiteX9" fmla="*/ 3582294 w 4114465"/>
              <a:gd name="connsiteY9" fmla="*/ 1660750 h 4412641"/>
              <a:gd name="connsiteX10" fmla="*/ 4052472 w 4114465"/>
              <a:gd name="connsiteY10" fmla="*/ 1397625 h 4412641"/>
              <a:gd name="connsiteX11" fmla="*/ 3691376 w 4114465"/>
              <a:gd name="connsiteY11" fmla="*/ 2104305 h 4412641"/>
              <a:gd name="connsiteX12" fmla="*/ 3315233 w 4114465"/>
              <a:gd name="connsiteY12" fmla="*/ 3092906 h 4412641"/>
              <a:gd name="connsiteX13" fmla="*/ 3054593 w 4114465"/>
              <a:gd name="connsiteY13" fmla="*/ 3765485 h 4412641"/>
              <a:gd name="connsiteX14" fmla="*/ 3051010 w 4114465"/>
              <a:gd name="connsiteY14" fmla="*/ 3769741 h 4412641"/>
              <a:gd name="connsiteX15" fmla="*/ 3051516 w 4114465"/>
              <a:gd name="connsiteY15" fmla="*/ 3769703 h 4412641"/>
              <a:gd name="connsiteX16" fmla="*/ 3066551 w 4114465"/>
              <a:gd name="connsiteY16" fmla="*/ 4412641 h 4412641"/>
              <a:gd name="connsiteX17" fmla="*/ 1773527 w 4114465"/>
              <a:gd name="connsiteY17" fmla="*/ 4412641 h 4412641"/>
              <a:gd name="connsiteX18" fmla="*/ 1455322 w 4114465"/>
              <a:gd name="connsiteY18" fmla="*/ 4021380 h 4412641"/>
              <a:gd name="connsiteX19" fmla="*/ 1349499 w 4114465"/>
              <a:gd name="connsiteY19" fmla="*/ 3942923 h 4412641"/>
              <a:gd name="connsiteX20" fmla="*/ 1344471 w 4114465"/>
              <a:gd name="connsiteY20" fmla="*/ 3939882 h 4412641"/>
              <a:gd name="connsiteX21" fmla="*/ 1336849 w 4114465"/>
              <a:gd name="connsiteY21" fmla="*/ 3933544 h 4412641"/>
              <a:gd name="connsiteX22" fmla="*/ 1318713 w 4114465"/>
              <a:gd name="connsiteY22" fmla="*/ 3920098 h 4412641"/>
              <a:gd name="connsiteX23" fmla="*/ 1320637 w 4114465"/>
              <a:gd name="connsiteY23" fmla="*/ 3920084 h 4412641"/>
              <a:gd name="connsiteX24" fmla="*/ 1320661 w 4114465"/>
              <a:gd name="connsiteY24" fmla="*/ 3920083 h 4412641"/>
              <a:gd name="connsiteX25" fmla="*/ 1242572 w 4114465"/>
              <a:gd name="connsiteY25" fmla="*/ 3855149 h 4412641"/>
              <a:gd name="connsiteX26" fmla="*/ 151877 w 4114465"/>
              <a:gd name="connsiteY26" fmla="*/ 2653111 h 4412641"/>
              <a:gd name="connsiteX27" fmla="*/ 373801 w 4114465"/>
              <a:gd name="connsiteY27" fmla="*/ 2209556 h 4412641"/>
              <a:gd name="connsiteX28" fmla="*/ 1148654 w 4114465"/>
              <a:gd name="connsiteY28" fmla="*/ 2784673 h 4412641"/>
              <a:gd name="connsiteX29" fmla="*/ 1468375 w 4114465"/>
              <a:gd name="connsiteY29" fmla="*/ 3224469 h 4412641"/>
              <a:gd name="connsiteX30" fmla="*/ 1776812 w 4114465"/>
              <a:gd name="connsiteY30" fmla="*/ 3562774 h 4412641"/>
              <a:gd name="connsiteX31" fmla="*/ 1983690 w 4114465"/>
              <a:gd name="connsiteY31" fmla="*/ 3807105 h 4412641"/>
              <a:gd name="connsiteX32" fmla="*/ 1938553 w 4114465"/>
              <a:gd name="connsiteY32" fmla="*/ 3589086 h 4412641"/>
              <a:gd name="connsiteX33" fmla="*/ 1897177 w 4114465"/>
              <a:gd name="connsiteY33" fmla="*/ 3453765 h 4412641"/>
              <a:gd name="connsiteX34" fmla="*/ 2006258 w 4114465"/>
              <a:gd name="connsiteY34" fmla="*/ 3393622 h 4412641"/>
              <a:gd name="connsiteX35" fmla="*/ 2134147 w 4114465"/>
              <a:gd name="connsiteY35" fmla="*/ 3574051 h 4412641"/>
              <a:gd name="connsiteX36" fmla="*/ 2359832 w 4114465"/>
              <a:gd name="connsiteY36" fmla="*/ 3761998 h 4412641"/>
              <a:gd name="connsiteX37" fmla="*/ 2262035 w 4114465"/>
              <a:gd name="connsiteY37" fmla="*/ 3465041 h 4412641"/>
              <a:gd name="connsiteX38" fmla="*/ 2149192 w 4114465"/>
              <a:gd name="connsiteY38" fmla="*/ 3273335 h 4412641"/>
              <a:gd name="connsiteX39" fmla="*/ 2224421 w 4114465"/>
              <a:gd name="connsiteY39" fmla="*/ 3201916 h 4412641"/>
              <a:gd name="connsiteX40" fmla="*/ 2517812 w 4114465"/>
              <a:gd name="connsiteY40" fmla="*/ 3404898 h 4412641"/>
              <a:gd name="connsiteX41" fmla="*/ 2766066 w 4114465"/>
              <a:gd name="connsiteY41" fmla="*/ 3442488 h 4412641"/>
              <a:gd name="connsiteX42" fmla="*/ 2593040 w 4114465"/>
              <a:gd name="connsiteY42" fmla="*/ 3231987 h 4412641"/>
              <a:gd name="connsiteX43" fmla="*/ 2307172 w 4114465"/>
              <a:gd name="connsiteY43" fmla="*/ 3032763 h 4412641"/>
              <a:gd name="connsiteX44" fmla="*/ 2344786 w 4114465"/>
              <a:gd name="connsiteY44" fmla="*/ 2935031 h 4412641"/>
              <a:gd name="connsiteX45" fmla="*/ 2608086 w 4114465"/>
              <a:gd name="connsiteY45" fmla="*/ 2987656 h 4412641"/>
              <a:gd name="connsiteX46" fmla="*/ 2852578 w 4114465"/>
              <a:gd name="connsiteY46" fmla="*/ 2938790 h 4412641"/>
              <a:gd name="connsiteX47" fmla="*/ 2502766 w 4114465"/>
              <a:gd name="connsiteY47" fmla="*/ 2765879 h 4412641"/>
              <a:gd name="connsiteX48" fmla="*/ 2145431 w 4114465"/>
              <a:gd name="connsiteY48" fmla="*/ 2656869 h 4412641"/>
              <a:gd name="connsiteX49" fmla="*/ 2036350 w 4114465"/>
              <a:gd name="connsiteY49" fmla="*/ 2487717 h 4412641"/>
              <a:gd name="connsiteX50" fmla="*/ 2352309 w 4114465"/>
              <a:gd name="connsiteY50" fmla="*/ 2446369 h 4412641"/>
              <a:gd name="connsiteX51" fmla="*/ 2299649 w 4114465"/>
              <a:gd name="connsiteY51" fmla="*/ 2262181 h 4412641"/>
              <a:gd name="connsiteX52" fmla="*/ 1863324 w 4114465"/>
              <a:gd name="connsiteY52" fmla="*/ 2288493 h 4412641"/>
              <a:gd name="connsiteX53" fmla="*/ 1543603 w 4114465"/>
              <a:gd name="connsiteY53" fmla="*/ 2262181 h 4412641"/>
              <a:gd name="connsiteX54" fmla="*/ 1231405 w 4114465"/>
              <a:gd name="connsiteY54" fmla="*/ 1923876 h 4412641"/>
              <a:gd name="connsiteX55" fmla="*/ 1024527 w 4114465"/>
              <a:gd name="connsiteY55" fmla="*/ 1033008 h 4412641"/>
              <a:gd name="connsiteX56" fmla="*/ 1077187 w 4114465"/>
              <a:gd name="connsiteY56" fmla="*/ 393988 h 4412641"/>
              <a:gd name="connsiteX57" fmla="*/ 1457091 w 4114465"/>
              <a:gd name="connsiteY57" fmla="*/ 833784 h 4412641"/>
              <a:gd name="connsiteX58" fmla="*/ 1645162 w 4114465"/>
              <a:gd name="connsiteY58" fmla="*/ 1506634 h 4412641"/>
              <a:gd name="connsiteX59" fmla="*/ 1855802 w 4114465"/>
              <a:gd name="connsiteY59" fmla="*/ 1547982 h 4412641"/>
              <a:gd name="connsiteX60" fmla="*/ 1976167 w 4114465"/>
              <a:gd name="connsiteY60" fmla="*/ 510515 h 4412641"/>
              <a:gd name="connsiteX61" fmla="*/ 2273319 w 4114465"/>
              <a:gd name="connsiteY61" fmla="*/ 3058 h 441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114465" h="4412641">
                <a:moveTo>
                  <a:pt x="2273319" y="3058"/>
                </a:moveTo>
                <a:cubicBezTo>
                  <a:pt x="2499005" y="36889"/>
                  <a:pt x="2495243" y="251148"/>
                  <a:pt x="2468913" y="540587"/>
                </a:cubicBezTo>
                <a:cubicBezTo>
                  <a:pt x="2435061" y="905204"/>
                  <a:pt x="2401208" y="1160812"/>
                  <a:pt x="2378639" y="1536705"/>
                </a:cubicBezTo>
                <a:cubicBezTo>
                  <a:pt x="2359832" y="1912599"/>
                  <a:pt x="2442583" y="1799831"/>
                  <a:pt x="2574233" y="1585572"/>
                </a:cubicBezTo>
                <a:cubicBezTo>
                  <a:pt x="2705883" y="1371312"/>
                  <a:pt x="2694599" y="1341241"/>
                  <a:pt x="2837533" y="1025490"/>
                </a:cubicBezTo>
                <a:cubicBezTo>
                  <a:pt x="2976705" y="713498"/>
                  <a:pt x="3059457" y="367675"/>
                  <a:pt x="3311472" y="514274"/>
                </a:cubicBezTo>
                <a:cubicBezTo>
                  <a:pt x="3563487" y="664632"/>
                  <a:pt x="3371655" y="961588"/>
                  <a:pt x="3247528" y="1228472"/>
                </a:cubicBezTo>
                <a:cubicBezTo>
                  <a:pt x="3123401" y="1495357"/>
                  <a:pt x="3108355" y="1517911"/>
                  <a:pt x="2999274" y="1762242"/>
                </a:cubicBezTo>
                <a:cubicBezTo>
                  <a:pt x="2882670" y="2017850"/>
                  <a:pt x="2961660" y="2187002"/>
                  <a:pt x="3206152" y="1984019"/>
                </a:cubicBezTo>
                <a:cubicBezTo>
                  <a:pt x="3424315" y="1799831"/>
                  <a:pt x="3416792" y="1811108"/>
                  <a:pt x="3582294" y="1660750"/>
                </a:cubicBezTo>
                <a:cubicBezTo>
                  <a:pt x="3747797" y="1514152"/>
                  <a:pt x="3947152" y="1288615"/>
                  <a:pt x="4052472" y="1397625"/>
                </a:cubicBezTo>
                <a:cubicBezTo>
                  <a:pt x="4255589" y="1608125"/>
                  <a:pt x="3913300" y="1882528"/>
                  <a:pt x="3691376" y="2104305"/>
                </a:cubicBezTo>
                <a:cubicBezTo>
                  <a:pt x="3469452" y="2322324"/>
                  <a:pt x="3371655" y="2630557"/>
                  <a:pt x="3315233" y="3092906"/>
                </a:cubicBezTo>
                <a:cubicBezTo>
                  <a:pt x="3285612" y="3333948"/>
                  <a:pt x="3199922" y="3572876"/>
                  <a:pt x="3054593" y="3765485"/>
                </a:cubicBezTo>
                <a:lnTo>
                  <a:pt x="3051010" y="3769741"/>
                </a:lnTo>
                <a:lnTo>
                  <a:pt x="3051516" y="3769703"/>
                </a:lnTo>
                <a:cubicBezTo>
                  <a:pt x="2953787" y="3968976"/>
                  <a:pt x="3028963" y="4281046"/>
                  <a:pt x="3066551" y="4412641"/>
                </a:cubicBezTo>
                <a:cubicBezTo>
                  <a:pt x="3066551" y="4412641"/>
                  <a:pt x="3066551" y="4412641"/>
                  <a:pt x="1773527" y="4412641"/>
                </a:cubicBezTo>
                <a:cubicBezTo>
                  <a:pt x="1725603" y="4229348"/>
                  <a:pt x="1593105" y="4122191"/>
                  <a:pt x="1455322" y="4021380"/>
                </a:cubicBezTo>
                <a:lnTo>
                  <a:pt x="1349499" y="3942923"/>
                </a:lnTo>
                <a:lnTo>
                  <a:pt x="1344471" y="3939882"/>
                </a:lnTo>
                <a:lnTo>
                  <a:pt x="1336849" y="3933544"/>
                </a:lnTo>
                <a:lnTo>
                  <a:pt x="1318713" y="3920098"/>
                </a:lnTo>
                <a:cubicBezTo>
                  <a:pt x="1318713" y="3920098"/>
                  <a:pt x="1318713" y="3920098"/>
                  <a:pt x="1320637" y="3920084"/>
                </a:cubicBezTo>
                <a:lnTo>
                  <a:pt x="1320661" y="3920083"/>
                </a:lnTo>
                <a:lnTo>
                  <a:pt x="1242572" y="3855149"/>
                </a:lnTo>
                <a:cubicBezTo>
                  <a:pt x="876891" y="3500986"/>
                  <a:pt x="975628" y="2974500"/>
                  <a:pt x="151877" y="2653111"/>
                </a:cubicBezTo>
                <a:cubicBezTo>
                  <a:pt x="-194174" y="2517789"/>
                  <a:pt x="125547" y="2239627"/>
                  <a:pt x="373801" y="2209556"/>
                </a:cubicBezTo>
                <a:cubicBezTo>
                  <a:pt x="768750" y="2153172"/>
                  <a:pt x="1035811" y="2468922"/>
                  <a:pt x="1148654" y="2784673"/>
                </a:cubicBezTo>
                <a:cubicBezTo>
                  <a:pt x="1231405" y="3013969"/>
                  <a:pt x="1310395" y="3138014"/>
                  <a:pt x="1468375" y="3224469"/>
                </a:cubicBezTo>
                <a:cubicBezTo>
                  <a:pt x="1633878" y="3318443"/>
                  <a:pt x="1727913" y="3442488"/>
                  <a:pt x="1776812" y="3562774"/>
                </a:cubicBezTo>
                <a:cubicBezTo>
                  <a:pt x="1825710" y="3679301"/>
                  <a:pt x="1889654" y="3814623"/>
                  <a:pt x="1983690" y="3807105"/>
                </a:cubicBezTo>
                <a:cubicBezTo>
                  <a:pt x="2066441" y="3799587"/>
                  <a:pt x="1968644" y="3675542"/>
                  <a:pt x="1938553" y="3589086"/>
                </a:cubicBezTo>
                <a:cubicBezTo>
                  <a:pt x="1908461" y="3506390"/>
                  <a:pt x="1934791" y="3566533"/>
                  <a:pt x="1897177" y="3453765"/>
                </a:cubicBezTo>
                <a:cubicBezTo>
                  <a:pt x="1863324" y="3344755"/>
                  <a:pt x="1934791" y="3310925"/>
                  <a:pt x="2006258" y="3393622"/>
                </a:cubicBezTo>
                <a:cubicBezTo>
                  <a:pt x="2070203" y="3465041"/>
                  <a:pt x="2085248" y="3480077"/>
                  <a:pt x="2134147" y="3574051"/>
                </a:cubicBezTo>
                <a:cubicBezTo>
                  <a:pt x="2194330" y="3679301"/>
                  <a:pt x="2280842" y="3807105"/>
                  <a:pt x="2359832" y="3761998"/>
                </a:cubicBezTo>
                <a:cubicBezTo>
                  <a:pt x="2450106" y="3713131"/>
                  <a:pt x="2329741" y="3570292"/>
                  <a:pt x="2262035" y="3465041"/>
                </a:cubicBezTo>
                <a:cubicBezTo>
                  <a:pt x="2205614" y="3374827"/>
                  <a:pt x="2186807" y="3367309"/>
                  <a:pt x="2149192" y="3273335"/>
                </a:cubicBezTo>
                <a:cubicBezTo>
                  <a:pt x="2107817" y="3175603"/>
                  <a:pt x="2149192" y="3168085"/>
                  <a:pt x="2224421" y="3201916"/>
                </a:cubicBezTo>
                <a:cubicBezTo>
                  <a:pt x="2363594" y="3269577"/>
                  <a:pt x="2401208" y="3337237"/>
                  <a:pt x="2517812" y="3404898"/>
                </a:cubicBezTo>
                <a:cubicBezTo>
                  <a:pt x="2630655" y="3472559"/>
                  <a:pt x="2724690" y="3502631"/>
                  <a:pt x="2766066" y="3442488"/>
                </a:cubicBezTo>
                <a:cubicBezTo>
                  <a:pt x="2811203" y="3374827"/>
                  <a:pt x="2709644" y="3310925"/>
                  <a:pt x="2593040" y="3231987"/>
                </a:cubicBezTo>
                <a:cubicBezTo>
                  <a:pt x="2487720" y="3164326"/>
                  <a:pt x="2404969" y="3115460"/>
                  <a:pt x="2307172" y="3032763"/>
                </a:cubicBezTo>
                <a:cubicBezTo>
                  <a:pt x="2220659" y="2961344"/>
                  <a:pt x="2307172" y="2927513"/>
                  <a:pt x="2344786" y="2935031"/>
                </a:cubicBezTo>
                <a:cubicBezTo>
                  <a:pt x="2446345" y="2957585"/>
                  <a:pt x="2510289" y="2968861"/>
                  <a:pt x="2608086" y="2987656"/>
                </a:cubicBezTo>
                <a:cubicBezTo>
                  <a:pt x="2705883" y="3010210"/>
                  <a:pt x="2852578" y="3021487"/>
                  <a:pt x="2852578" y="2938790"/>
                </a:cubicBezTo>
                <a:cubicBezTo>
                  <a:pt x="2852578" y="2848575"/>
                  <a:pt x="2679553" y="2795950"/>
                  <a:pt x="2502766" y="2765879"/>
                </a:cubicBezTo>
                <a:cubicBezTo>
                  <a:pt x="2382401" y="2743325"/>
                  <a:pt x="2318456" y="2743325"/>
                  <a:pt x="2145431" y="2656869"/>
                </a:cubicBezTo>
                <a:cubicBezTo>
                  <a:pt x="2089010" y="2626798"/>
                  <a:pt x="1957360" y="2547860"/>
                  <a:pt x="2036350" y="2487717"/>
                </a:cubicBezTo>
                <a:cubicBezTo>
                  <a:pt x="2096533" y="2442610"/>
                  <a:pt x="2216898" y="2514030"/>
                  <a:pt x="2352309" y="2446369"/>
                </a:cubicBezTo>
                <a:cubicBezTo>
                  <a:pt x="2457629" y="2389985"/>
                  <a:pt x="2544142" y="2171966"/>
                  <a:pt x="2299649" y="2262181"/>
                </a:cubicBezTo>
                <a:cubicBezTo>
                  <a:pt x="2149192" y="2318565"/>
                  <a:pt x="2006258" y="2337360"/>
                  <a:pt x="1863324" y="2288493"/>
                </a:cubicBezTo>
                <a:cubicBezTo>
                  <a:pt x="1784335" y="2258422"/>
                  <a:pt x="1709106" y="2250904"/>
                  <a:pt x="1543603" y="2262181"/>
                </a:cubicBezTo>
                <a:cubicBezTo>
                  <a:pt x="1385624" y="2269699"/>
                  <a:pt x="1287826" y="2153172"/>
                  <a:pt x="1231405" y="1923876"/>
                </a:cubicBezTo>
                <a:cubicBezTo>
                  <a:pt x="1114801" y="1457768"/>
                  <a:pt x="1095994" y="1322446"/>
                  <a:pt x="1024527" y="1033008"/>
                </a:cubicBezTo>
                <a:cubicBezTo>
                  <a:pt x="945537" y="709739"/>
                  <a:pt x="862786" y="480444"/>
                  <a:pt x="1077187" y="393988"/>
                </a:cubicBezTo>
                <a:cubicBezTo>
                  <a:pt x="1340487" y="292497"/>
                  <a:pt x="1419477" y="653355"/>
                  <a:pt x="1457091" y="833784"/>
                </a:cubicBezTo>
                <a:cubicBezTo>
                  <a:pt x="1490944" y="1014213"/>
                  <a:pt x="1554888" y="1269821"/>
                  <a:pt x="1645162" y="1506634"/>
                </a:cubicBezTo>
                <a:cubicBezTo>
                  <a:pt x="1739197" y="1743447"/>
                  <a:pt x="1806903" y="1807349"/>
                  <a:pt x="1855802" y="1547982"/>
                </a:cubicBezTo>
                <a:cubicBezTo>
                  <a:pt x="1904700" y="1284857"/>
                  <a:pt x="1946076" y="848820"/>
                  <a:pt x="1976167" y="510515"/>
                </a:cubicBezTo>
                <a:cubicBezTo>
                  <a:pt x="2002497" y="221077"/>
                  <a:pt x="2047634" y="-30772"/>
                  <a:pt x="2273319" y="30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  <a:noAutofit/>
          </a:bodyPr>
          <a:lstStyle/>
          <a:p>
            <a:pPr defTabSz="685800"/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25822" y="234824"/>
            <a:ext cx="5237103" cy="1106541"/>
            <a:chOff x="225823" y="234824"/>
            <a:chExt cx="4873964" cy="1106541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225823" y="234824"/>
              <a:ext cx="4863980" cy="1106541"/>
              <a:chOff x="225823" y="257040"/>
              <a:chExt cx="4863980" cy="1106541"/>
            </a:xfrm>
          </p:grpSpPr>
          <p:pic>
            <p:nvPicPr>
              <p:cNvPr id="33" name="Shape 91"/>
              <p:cNvPicPr preferRelativeResize="0">
                <a:picLocks noChangeAspect="1" noChangeArrowheads="1"/>
              </p:cNvPicPr>
              <p:nvPr/>
            </p:nvPicPr>
            <p:blipFill rotWithShape="1"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GlowEdge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8889"/>
              <a:stretch/>
            </p:blipFill>
            <p:spPr bwMode="auto">
              <a:xfrm>
                <a:off x="225823" y="257040"/>
                <a:ext cx="821732" cy="723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1084802" y="286363"/>
                <a:ext cx="400500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СОЦИАЛЬНЫЙ ЭФФЕКТ</a:t>
                </a:r>
              </a:p>
            </p:txBody>
          </p:sp>
        </p:grp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1178783" y="836712"/>
              <a:ext cx="3921004" cy="0"/>
            </a:xfrm>
            <a:prstGeom prst="line">
              <a:avLst/>
            </a:prstGeom>
            <a:ln w="158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86B82D5-099F-40F1-807E-9AD998930767}"/>
              </a:ext>
            </a:extLst>
          </p:cNvPr>
          <p:cNvSpPr txBox="1"/>
          <p:nvPr/>
        </p:nvSpPr>
        <p:spPr>
          <a:xfrm>
            <a:off x="207823" y="6167045"/>
            <a:ext cx="8686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30B0504020000000003" pitchFamily="66" charset="0"/>
                <a:ea typeface="Microsoft Yi Baiti" panose="03000500000000000000" pitchFamily="66" charset="0"/>
              </a:rPr>
              <a:t>Люди, правильно сделавшие свой выбор (профессии, образования, рода деятельности и т.д.), знающие свои ведущие способности и развивающие их, работают с большей отдачей и удовольствием, показывают более высокую производительность труда — важный стратегический ресурс для государства и общества, гарантирующий стабильность и рост</a:t>
            </a:r>
            <a:r>
              <a:rPr kumimoji="0" lang="ru-RU" sz="100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Script" panose="030B0504020000000003" pitchFamily="66" charset="0"/>
                <a:ea typeface="Microsoft Yi Baiti" panose="03000500000000000000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58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70"/>
          <p:cNvSpPr txBox="1"/>
          <p:nvPr/>
        </p:nvSpPr>
        <p:spPr>
          <a:xfrm>
            <a:off x="3131840" y="2891976"/>
            <a:ext cx="5205544" cy="537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Arial"/>
              <a:buNone/>
            </a:pPr>
            <a:r>
              <a:rPr lang="ru-RU" sz="24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dirty="0">
              <a:solidFill>
                <a:srgbClr val="3F3F3F"/>
              </a:solidFill>
            </a:endParaRPr>
          </a:p>
          <a:p>
            <a:pPr marL="76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dirty="0">
              <a:solidFill>
                <a:srgbClr val="3F3F3F"/>
              </a:solidFill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AE968C3E-CC91-49CE-8BA6-D49A701F7B3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4840" y="6062942"/>
            <a:ext cx="8590061" cy="57854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9ACE3"/>
              </a:gs>
              <a:gs pos="0">
                <a:srgbClr val="49ACE3">
                  <a:gamma/>
                  <a:tint val="24314"/>
                  <a:invGamma/>
                </a:srgbClr>
              </a:gs>
              <a:gs pos="100000">
                <a:schemeClr val="bg1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B2B2B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cs typeface="+mn-cs"/>
              </a:rPr>
              <a:t>ПРИГЛАШАЕМ К СОТРУДНИЧЕСТВУ!</a:t>
            </a:r>
          </a:p>
        </p:txBody>
      </p:sp>
      <p:pic>
        <p:nvPicPr>
          <p:cNvPr id="26" name="Shape 91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61" y="258035"/>
            <a:ext cx="3497348" cy="8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qrcoder.ru/code/?https%3A%2F%2Fprofkontur.com%2Ffront%3Fp%3DNjIyNQ%3D%3D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17" y="3457656"/>
            <a:ext cx="1555520" cy="155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3429000"/>
            <a:ext cx="1584176" cy="15841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0295" y="3396475"/>
            <a:ext cx="1692986" cy="16167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3043" y="3406179"/>
            <a:ext cx="1607463" cy="16074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437" y="1293728"/>
            <a:ext cx="1555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a typeface="Segoe UI Symbol" panose="020B0502040204020203" pitchFamily="34" charset="0"/>
              </a:rPr>
              <a:t>Комплекс для детей и </a:t>
            </a:r>
            <a:r>
              <a:rPr lang="ru-RU" b="1" dirty="0" smtClean="0">
                <a:solidFill>
                  <a:srgbClr val="000000"/>
                </a:solidFill>
                <a:ea typeface="Segoe UI Symbol" panose="020B0502040204020203" pitchFamily="34" charset="0"/>
              </a:rPr>
              <a:t>родителей</a:t>
            </a:r>
          </a:p>
          <a:p>
            <a:pPr>
              <a:spcBef>
                <a:spcPts val="1200"/>
              </a:spcBef>
            </a:pPr>
            <a:r>
              <a:rPr lang="ru-RU" b="1" dirty="0" smtClean="0">
                <a:solidFill>
                  <a:srgbClr val="000000"/>
                </a:solidFill>
                <a:ea typeface="Segoe UI Symbol" panose="020B0502040204020203" pitchFamily="34" charset="0"/>
              </a:rPr>
              <a:t>«</a:t>
            </a:r>
            <a:r>
              <a:rPr lang="ru-RU" b="1" dirty="0">
                <a:solidFill>
                  <a:srgbClr val="000000"/>
                </a:solidFill>
                <a:ea typeface="Segoe UI Symbol" panose="020B0502040204020203" pitchFamily="34" charset="0"/>
              </a:rPr>
              <a:t>Таланты и способности» </a:t>
            </a:r>
            <a:endParaRPr lang="ru-RU" dirty="0">
              <a:solidFill>
                <a:srgbClr val="000000"/>
              </a:solidFill>
              <a:ea typeface="Segoe UI Symbol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8415" y="1243786"/>
            <a:ext cx="21801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a typeface="Segoe UI Symbol" panose="020B0502040204020203" pitchFamily="34" charset="0"/>
              </a:rPr>
              <a:t>Совместный проект </a:t>
            </a:r>
            <a:r>
              <a:rPr lang="ru-RU" b="1" dirty="0" smtClean="0">
                <a:solidFill>
                  <a:srgbClr val="000000"/>
                </a:solidFill>
                <a:ea typeface="Segoe UI Symbol" panose="020B0502040204020203" pitchFamily="34" charset="0"/>
              </a:rPr>
              <a:t>с холдингом ВЕРТОЛЕТЫ РОССИИ</a:t>
            </a:r>
          </a:p>
          <a:p>
            <a:pPr>
              <a:spcBef>
                <a:spcPts val="1200"/>
              </a:spcBef>
            </a:pPr>
            <a:r>
              <a:rPr lang="ru-RU" b="1" dirty="0" smtClean="0">
                <a:solidFill>
                  <a:srgbClr val="000000"/>
                </a:solidFill>
                <a:ea typeface="Segoe UI Symbol" panose="020B0502040204020203" pitchFamily="34" charset="0"/>
              </a:rPr>
              <a:t>«Технические </a:t>
            </a:r>
            <a:r>
              <a:rPr lang="ru-RU" b="1" dirty="0">
                <a:solidFill>
                  <a:srgbClr val="000000"/>
                </a:solidFill>
                <a:ea typeface="Segoe UI Symbol" panose="020B0502040204020203" pitchFamily="34" charset="0"/>
              </a:rPr>
              <a:t>и инновационные способности»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33203" y="1232753"/>
            <a:ext cx="372884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a typeface="Segoe UI Symbol" panose="020B0502040204020203" pitchFamily="34" charset="0"/>
              </a:rPr>
              <a:t>Тестирование предпринимательских /лидерских/управленческих способностей </a:t>
            </a:r>
          </a:p>
          <a:p>
            <a:pPr>
              <a:spcBef>
                <a:spcPts val="1200"/>
              </a:spcBef>
            </a:pPr>
            <a:r>
              <a:rPr lang="ru-RU" b="1" dirty="0" smtClean="0">
                <a:solidFill>
                  <a:srgbClr val="000000"/>
                </a:solidFill>
                <a:ea typeface="Segoe UI Symbol" panose="020B0502040204020203" pitchFamily="34" charset="0"/>
              </a:rPr>
              <a:t>Услуга </a:t>
            </a:r>
            <a:r>
              <a:rPr lang="ru-RU" b="1" dirty="0">
                <a:solidFill>
                  <a:srgbClr val="000000"/>
                </a:solidFill>
                <a:ea typeface="Segoe UI Symbol" panose="020B0502040204020203" pitchFamily="34" charset="0"/>
              </a:rPr>
              <a:t>для Центров «Мой бизнес» и </a:t>
            </a:r>
            <a:r>
              <a:rPr lang="ru-RU" b="1" dirty="0" smtClean="0">
                <a:solidFill>
                  <a:srgbClr val="000000"/>
                </a:solidFill>
                <a:ea typeface="Segoe UI Symbol" panose="020B0502040204020203" pitchFamily="34" charset="0"/>
              </a:rPr>
              <a:t>организаций </a:t>
            </a:r>
            <a:endParaRPr lang="ru-RU" b="1" dirty="0">
              <a:solidFill>
                <a:srgbClr val="000000"/>
              </a:solidFill>
              <a:ea typeface="Segoe UI Symbol" panose="020B0502040204020203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115088" y="1268760"/>
            <a:ext cx="8640" cy="34563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648533" y="1268760"/>
            <a:ext cx="8640" cy="34563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4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9390</TotalTime>
  <Words>931</Words>
  <Application>Microsoft Office PowerPoint</Application>
  <PresentationFormat>Экран (4:3)</PresentationFormat>
  <Paragraphs>184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31" baseType="lpstr">
      <vt:lpstr>맑은 고딕</vt:lpstr>
      <vt:lpstr>微软雅黑</vt:lpstr>
      <vt:lpstr>微软雅黑</vt:lpstr>
      <vt:lpstr>宋体</vt:lpstr>
      <vt:lpstr>Agency FB</vt:lpstr>
      <vt:lpstr>ALSSchlangesans</vt:lpstr>
      <vt:lpstr>Arial</vt:lpstr>
      <vt:lpstr>Calibri</vt:lpstr>
      <vt:lpstr>Calibri Light</vt:lpstr>
      <vt:lpstr>等线</vt:lpstr>
      <vt:lpstr>Lato</vt:lpstr>
      <vt:lpstr>Microsoft Yi Baiti</vt:lpstr>
      <vt:lpstr>Open Sans</vt:lpstr>
      <vt:lpstr>Roboto</vt:lpstr>
      <vt:lpstr>Segoe Script</vt:lpstr>
      <vt:lpstr>Segoe UI Symbol</vt:lpstr>
      <vt:lpstr>Verdana</vt:lpstr>
      <vt:lpstr>Wingdings</vt:lpstr>
      <vt:lpstr>Тема Office</vt:lpstr>
      <vt:lpstr>Office Theme</vt:lpstr>
      <vt:lpstr>1_Office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Светлана</dc:creator>
  <cp:lastModifiedBy>Пользователь Windows</cp:lastModifiedBy>
  <cp:revision>215</cp:revision>
  <cp:lastPrinted>2021-12-02T01:06:27Z</cp:lastPrinted>
  <dcterms:created xsi:type="dcterms:W3CDTF">2021-05-17T05:06:03Z</dcterms:created>
  <dcterms:modified xsi:type="dcterms:W3CDTF">2021-12-17T11:17:22Z</dcterms:modified>
</cp:coreProperties>
</file>